
<file path=[Content_Types].xml><?xml version="1.0" encoding="utf-8"?>
<Types xmlns="http://schemas.openxmlformats.org/package/2006/content-types"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7" r:id="rId2"/>
    <p:sldId id="258" r:id="rId3"/>
    <p:sldId id="338" r:id="rId4"/>
    <p:sldId id="259" r:id="rId5"/>
    <p:sldId id="267" r:id="rId6"/>
    <p:sldId id="269" r:id="rId7"/>
    <p:sldId id="309" r:id="rId8"/>
    <p:sldId id="271" r:id="rId9"/>
    <p:sldId id="310" r:id="rId10"/>
    <p:sldId id="311" r:id="rId11"/>
    <p:sldId id="312" r:id="rId12"/>
    <p:sldId id="293" r:id="rId13"/>
    <p:sldId id="339" r:id="rId14"/>
    <p:sldId id="272" r:id="rId15"/>
    <p:sldId id="276" r:id="rId16"/>
    <p:sldId id="313" r:id="rId17"/>
    <p:sldId id="278" r:id="rId18"/>
    <p:sldId id="279" r:id="rId19"/>
    <p:sldId id="280" r:id="rId20"/>
    <p:sldId id="281" r:id="rId21"/>
    <p:sldId id="275" r:id="rId22"/>
    <p:sldId id="340" r:id="rId23"/>
    <p:sldId id="316" r:id="rId24"/>
    <p:sldId id="325" r:id="rId25"/>
    <p:sldId id="322" r:id="rId26"/>
    <p:sldId id="321" r:id="rId27"/>
    <p:sldId id="323" r:id="rId28"/>
    <p:sldId id="324" r:id="rId29"/>
    <p:sldId id="326" r:id="rId30"/>
    <p:sldId id="327" r:id="rId31"/>
    <p:sldId id="330" r:id="rId32"/>
    <p:sldId id="341" r:id="rId33"/>
    <p:sldId id="331" r:id="rId34"/>
    <p:sldId id="333" r:id="rId35"/>
    <p:sldId id="335" r:id="rId36"/>
    <p:sldId id="334" r:id="rId37"/>
    <p:sldId id="337" r:id="rId38"/>
    <p:sldId id="336" r:id="rId39"/>
    <p:sldId id="317" r:id="rId40"/>
    <p:sldId id="284" r:id="rId41"/>
    <p:sldId id="286" r:id="rId42"/>
    <p:sldId id="287" r:id="rId43"/>
    <p:sldId id="288" r:id="rId44"/>
    <p:sldId id="289" r:id="rId45"/>
    <p:sldId id="274" r:id="rId46"/>
    <p:sldId id="299" r:id="rId47"/>
    <p:sldId id="290" r:id="rId48"/>
    <p:sldId id="300" r:id="rId49"/>
    <p:sldId id="303" r:id="rId50"/>
    <p:sldId id="304" r:id="rId51"/>
    <p:sldId id="305" r:id="rId52"/>
    <p:sldId id="306" r:id="rId53"/>
    <p:sldId id="307" r:id="rId54"/>
    <p:sldId id="308" r:id="rId55"/>
    <p:sldId id="294" r:id="rId56"/>
    <p:sldId id="263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MiSung" initials="KM" lastIdx="1" clrIdx="0">
    <p:extLst>
      <p:ext uri="{19B8F6BF-5375-455C-9EA6-DF929625EA0E}">
        <p15:presenceInfo xmlns:p15="http://schemas.microsoft.com/office/powerpoint/2012/main" userId="fcb625d2b4a376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2847D"/>
    <a:srgbClr val="FF6600"/>
    <a:srgbClr val="5B9BD5"/>
    <a:srgbClr val="FFFFFF"/>
    <a:srgbClr val="000000"/>
    <a:srgbClr val="77777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4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CF6D8-6DC2-47EF-B879-26867530C03B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87381-9ED3-427A-84F6-99E2689BE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6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 제목 만들어주세요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87381-9ED3-427A-84F6-99E2689BE4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1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 제목 만들어주세요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87381-9ED3-427A-84F6-99E2689BE4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65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 제목 만들어주세요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87381-9ED3-427A-84F6-99E2689BE4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800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 제목 만들어주세요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87381-9ED3-427A-84F6-99E2689BE4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9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 제목 만들어주세요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87381-9ED3-427A-84F6-99E2689BE4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0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0172-87E6-4538-BF2A-6D64F123E11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74E6-4AED-4FF4-BD78-826E70B8359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C18E-484C-4F7D-A1A5-7F86CD26EB2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9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ADA59-B5F9-4A9A-AB2D-D4313BB53EE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4855" y="6356350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69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9B1B-C816-4141-BA55-F3662D88946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7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F4C8-2ED6-4893-8F5A-A28DA68410C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51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C68E-8307-46E6-87AC-6832ED60D8B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5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3C8F-8ECC-41E0-9EF7-B914062B4D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9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D49A8-055F-40DF-8DBE-90E1DE40D26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3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D8123-FFE7-492D-B116-DE47D9456C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7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9289-9E3F-4396-8F85-5EB1BB7B43A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2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AC17C-21EC-490C-AC7B-265CC001C8B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2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pm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pm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0">
            <a:extLst>
              <a:ext uri="{FF2B5EF4-FFF2-40B4-BE49-F238E27FC236}">
                <a16:creationId xmlns:a16="http://schemas.microsoft.com/office/drawing/2014/main" id="{EC0CD02B-8B65-4A63-B5A7-B9993707D6CE}"/>
              </a:ext>
            </a:extLst>
          </p:cNvPr>
          <p:cNvSpPr/>
          <p:nvPr/>
        </p:nvSpPr>
        <p:spPr>
          <a:xfrm>
            <a:off x="3990018" y="1944367"/>
            <a:ext cx="4292453" cy="2657662"/>
          </a:xfrm>
          <a:custGeom>
            <a:avLst/>
            <a:gdLst>
              <a:gd name="connsiteX0" fmla="*/ 0 w 3692175"/>
              <a:gd name="connsiteY0" fmla="*/ 0 h 2286001"/>
              <a:gd name="connsiteX1" fmla="*/ 1677006 w 3692175"/>
              <a:gd name="connsiteY1" fmla="*/ 0 h 2286001"/>
              <a:gd name="connsiteX2" fmla="*/ 1880460 w 3692175"/>
              <a:gd name="connsiteY2" fmla="*/ 203454 h 2286001"/>
              <a:gd name="connsiteX3" fmla="*/ 1880460 w 3692175"/>
              <a:gd name="connsiteY3" fmla="*/ 1859714 h 2286001"/>
              <a:gd name="connsiteX4" fmla="*/ 1879260 w 3692175"/>
              <a:gd name="connsiteY4" fmla="*/ 1859714 h 2286001"/>
              <a:gd name="connsiteX5" fmla="*/ 1879260 w 3692175"/>
              <a:gd name="connsiteY5" fmla="*/ 1889078 h 2286001"/>
              <a:gd name="connsiteX6" fmla="*/ 1880178 w 3692175"/>
              <a:gd name="connsiteY6" fmla="*/ 1889078 h 2286001"/>
              <a:gd name="connsiteX7" fmla="*/ 1880178 w 3692175"/>
              <a:gd name="connsiteY7" fmla="*/ 2062381 h 2286001"/>
              <a:gd name="connsiteX8" fmla="*/ 2056080 w 3692175"/>
              <a:gd name="connsiteY8" fmla="*/ 2238283 h 2286001"/>
              <a:gd name="connsiteX9" fmla="*/ 3692175 w 3692175"/>
              <a:gd name="connsiteY9" fmla="*/ 2238283 h 2286001"/>
              <a:gd name="connsiteX10" fmla="*/ 3692175 w 3692175"/>
              <a:gd name="connsiteY10" fmla="*/ 2286001 h 2286001"/>
              <a:gd name="connsiteX11" fmla="*/ 2035915 w 3692175"/>
              <a:gd name="connsiteY11" fmla="*/ 2286001 h 2286001"/>
              <a:gd name="connsiteX12" fmla="*/ 1832461 w 3692175"/>
              <a:gd name="connsiteY12" fmla="*/ 2082547 h 2286001"/>
              <a:gd name="connsiteX13" fmla="*/ 1832461 w 3692175"/>
              <a:gd name="connsiteY13" fmla="*/ 1933252 h 2286001"/>
              <a:gd name="connsiteX14" fmla="*/ 1832460 w 3692175"/>
              <a:gd name="connsiteY14" fmla="*/ 1933252 h 2286001"/>
              <a:gd name="connsiteX15" fmla="*/ 1832460 w 3692175"/>
              <a:gd name="connsiteY15" fmla="*/ 1594852 h 2286001"/>
              <a:gd name="connsiteX16" fmla="*/ 1832742 w 3692175"/>
              <a:gd name="connsiteY16" fmla="*/ 1594852 h 2286001"/>
              <a:gd name="connsiteX17" fmla="*/ 1832742 w 3692175"/>
              <a:gd name="connsiteY17" fmla="*/ 223619 h 2286001"/>
              <a:gd name="connsiteX18" fmla="*/ 1656840 w 3692175"/>
              <a:gd name="connsiteY18" fmla="*/ 47717 h 2286001"/>
              <a:gd name="connsiteX19" fmla="*/ 0 w 3692175"/>
              <a:gd name="connsiteY19" fmla="*/ 47717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2175" h="2286001">
                <a:moveTo>
                  <a:pt x="0" y="0"/>
                </a:moveTo>
                <a:lnTo>
                  <a:pt x="1677006" y="0"/>
                </a:lnTo>
                <a:cubicBezTo>
                  <a:pt x="1789371" y="0"/>
                  <a:pt x="1880460" y="91089"/>
                  <a:pt x="1880460" y="203454"/>
                </a:cubicBezTo>
                <a:lnTo>
                  <a:pt x="1880460" y="1859714"/>
                </a:lnTo>
                <a:lnTo>
                  <a:pt x="1879260" y="1859714"/>
                </a:lnTo>
                <a:lnTo>
                  <a:pt x="1879260" y="1889078"/>
                </a:lnTo>
                <a:lnTo>
                  <a:pt x="1880178" y="1889078"/>
                </a:lnTo>
                <a:lnTo>
                  <a:pt x="1880178" y="2062381"/>
                </a:lnTo>
                <a:cubicBezTo>
                  <a:pt x="1880178" y="2159529"/>
                  <a:pt x="1958932" y="2238283"/>
                  <a:pt x="2056080" y="2238283"/>
                </a:cubicBezTo>
                <a:lnTo>
                  <a:pt x="3692175" y="2238283"/>
                </a:lnTo>
                <a:lnTo>
                  <a:pt x="3692175" y="2286001"/>
                </a:lnTo>
                <a:lnTo>
                  <a:pt x="2035915" y="2286001"/>
                </a:lnTo>
                <a:cubicBezTo>
                  <a:pt x="1923550" y="2286001"/>
                  <a:pt x="1832461" y="2194912"/>
                  <a:pt x="1832461" y="2082547"/>
                </a:cubicBezTo>
                <a:lnTo>
                  <a:pt x="1832461" y="1933252"/>
                </a:lnTo>
                <a:lnTo>
                  <a:pt x="1832460" y="1933252"/>
                </a:lnTo>
                <a:lnTo>
                  <a:pt x="1832460" y="1594852"/>
                </a:lnTo>
                <a:lnTo>
                  <a:pt x="1832742" y="1594852"/>
                </a:lnTo>
                <a:lnTo>
                  <a:pt x="1832742" y="223619"/>
                </a:lnTo>
                <a:cubicBezTo>
                  <a:pt x="1832742" y="126471"/>
                  <a:pt x="1753988" y="47717"/>
                  <a:pt x="1656840" y="47717"/>
                </a:cubicBezTo>
                <a:lnTo>
                  <a:pt x="0" y="47717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B90948B-2050-4A94-9D35-1AC023CA7BE9}"/>
              </a:ext>
            </a:extLst>
          </p:cNvPr>
          <p:cNvSpPr/>
          <p:nvPr/>
        </p:nvSpPr>
        <p:spPr>
          <a:xfrm>
            <a:off x="3909529" y="1896379"/>
            <a:ext cx="155030" cy="1550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sx="200000" sy="2000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9290" y="2774074"/>
            <a:ext cx="11672595" cy="1018328"/>
          </a:xfrm>
          <a:prstGeom prst="rect">
            <a:avLst/>
          </a:prstGeom>
          <a:solidFill>
            <a:srgbClr val="62847D"/>
          </a:solidFill>
        </p:spPr>
        <p:txBody>
          <a:bodyPr wrap="square" tIns="108000" bIns="108000">
            <a:spAutoFit/>
          </a:bodyPr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Big Contest : </a:t>
            </a:r>
            <a:r>
              <a:rPr lang="ko-KR" altLang="en-US" sz="28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챔피언스리그</a:t>
            </a:r>
            <a:endParaRPr lang="en-US" altLang="ko-KR" sz="28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latinLnBrk="0">
              <a:defRPr/>
            </a:pPr>
            <a:r>
              <a:rPr lang="en-US" altLang="ko-KR" sz="2400" b="1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NS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kern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SHOP+</a:t>
            </a:r>
            <a:r>
              <a:rPr lang="en-US" altLang="ko-KR" sz="2400" b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판매실적 예측을 통한 편성 최적화 방안</a:t>
            </a:r>
            <a:r>
              <a:rPr lang="en-US" altLang="ko-KR" sz="24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모형</a:t>
            </a:r>
            <a:r>
              <a:rPr lang="en-US" altLang="ko-KR" sz="24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도출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69733" y="4650017"/>
            <a:ext cx="374653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400" i="1" kern="0" dirty="0" err="1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팀명</a:t>
            </a:r>
            <a:r>
              <a:rPr lang="ko-KR" altLang="en-US" sz="2400" i="1" kern="0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i="1" kern="0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</a:t>
            </a:r>
            <a:r>
              <a:rPr lang="en-US" altLang="ko-KR" sz="2400" i="1" kern="0" dirty="0" err="1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toBigCon</a:t>
            </a:r>
            <a:endParaRPr lang="en-US" altLang="ko-KR" sz="2400" kern="0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atinLnBrk="0">
              <a:defRPr/>
            </a:pPr>
            <a:r>
              <a:rPr lang="ko-KR" altLang="en-US" sz="1600" kern="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김미성</a:t>
            </a:r>
            <a:r>
              <a:rPr lang="ko-KR" altLang="en-US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pinklike23@naver.com)</a:t>
            </a:r>
          </a:p>
          <a:p>
            <a:pPr latinLnBrk="0"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김태욱 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팀장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ktu9682@gmail.com)</a:t>
            </a:r>
          </a:p>
          <a:p>
            <a:pPr latinLnBrk="0"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김태한 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kimuw42@yonsei.ac.kr)</a:t>
            </a:r>
          </a:p>
          <a:p>
            <a:pPr latinLnBrk="0"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이유진 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</a:t>
            </a:r>
            <a:r>
              <a:rPr lang="en-US" altLang="ko-KR" sz="1600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daebaq27@gmail.com)</a:t>
            </a:r>
            <a:endParaRPr lang="ko-KR" altLang="en-US" sz="1600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CEEB39-4BDB-43A8-848D-CC6F3AF4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6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0.16068 -1.48148E-6 C 0.19167 -1.48148E-6 0.17279 0.19005 0.17539 0.32963 C 0.17448 0.40301 0.18789 0.38333 0.35209 0.38009 " pathEditMode="relative" rAng="0" ptsTypes="AAAA">
                                      <p:cBhvr>
                                        <p:cTn id="6" dur="2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및 데이터의 이해 </a:t>
            </a:r>
            <a:endParaRPr lang="en-US" altLang="ko-KR" sz="32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538626" y="2434712"/>
            <a:ext cx="1586202" cy="854080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81540" y="290276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데이터의 이해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237046" y="259140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AEA7F4-213D-45FD-9685-D54BD292A619}"/>
              </a:ext>
            </a:extLst>
          </p:cNvPr>
          <p:cNvSpPr/>
          <p:nvPr/>
        </p:nvSpPr>
        <p:spPr>
          <a:xfrm>
            <a:off x="2420629" y="1298846"/>
            <a:ext cx="9165771" cy="254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시청률 데이터</a:t>
            </a:r>
            <a:endParaRPr lang="en-US" altLang="ko-KR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2020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월은 시청률 정보가 없음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2019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월 요일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시간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분 별 시청률의 평균을 이용하여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2020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월 시청률 정보를 만들어 줌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9CB91F-4DA5-4109-B406-4D1A656D3024}"/>
              </a:ext>
            </a:extLst>
          </p:cNvPr>
          <p:cNvSpPr/>
          <p:nvPr/>
        </p:nvSpPr>
        <p:spPr>
          <a:xfrm>
            <a:off x="2124829" y="1270000"/>
            <a:ext cx="1800225" cy="983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5CB86B-FD62-4EF1-B852-E1D557C20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ACF1AF6-28BB-44A6-867D-468D575046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06" r="12025" b="33364"/>
          <a:stretch/>
        </p:blipFill>
        <p:spPr>
          <a:xfrm>
            <a:off x="2217390" y="3510521"/>
            <a:ext cx="9369010" cy="3135809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B6B2FDC0-44DD-4BAA-B1BF-2C033A51DD52}"/>
              </a:ext>
            </a:extLst>
          </p:cNvPr>
          <p:cNvSpPr/>
          <p:nvPr/>
        </p:nvSpPr>
        <p:spPr>
          <a:xfrm>
            <a:off x="10879493" y="3510521"/>
            <a:ext cx="755780" cy="3135809"/>
          </a:xfrm>
          <a:prstGeom prst="frame">
            <a:avLst>
              <a:gd name="adj1" fmla="val 60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9B69C8-CF9C-4295-A367-434D4792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49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및 데이터의 이해 </a:t>
            </a:r>
            <a:endParaRPr lang="en-US" altLang="ko-KR" sz="32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538626" y="2434712"/>
            <a:ext cx="1586202" cy="854080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81540" y="290276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데이터의 이해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237046" y="259140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AEA7F4-213D-45FD-9685-D54BD292A619}"/>
              </a:ext>
            </a:extLst>
          </p:cNvPr>
          <p:cNvSpPr/>
          <p:nvPr/>
        </p:nvSpPr>
        <p:spPr>
          <a:xfrm>
            <a:off x="2420629" y="1298846"/>
            <a:ext cx="9165771" cy="254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200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200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200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1200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마더코드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상품코드</a:t>
            </a:r>
            <a:endParaRPr lang="en-US" altLang="ko-KR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train set(2019-01 ~ 2019-12) 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test set(2020-06) 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에서 겹치는 비율이 적다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따라서 상품의 특성을 분류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파악할 수 있는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feature 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생성이 중요함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9CB91F-4DA5-4109-B406-4D1A656D3024}"/>
              </a:ext>
            </a:extLst>
          </p:cNvPr>
          <p:cNvSpPr/>
          <p:nvPr/>
        </p:nvSpPr>
        <p:spPr>
          <a:xfrm>
            <a:off x="2124829" y="1270000"/>
            <a:ext cx="1800225" cy="983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5CB86B-FD62-4EF1-B852-E1D557C20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15FB450E-A946-4090-8BD7-EFF5CF824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0" b="60062"/>
          <a:stretch/>
        </p:blipFill>
        <p:spPr>
          <a:xfrm>
            <a:off x="2380446" y="3631899"/>
            <a:ext cx="9165771" cy="261663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49AD5E1-0917-44B4-805B-20A56484BAFD}"/>
              </a:ext>
            </a:extLst>
          </p:cNvPr>
          <p:cNvSpPr/>
          <p:nvPr/>
        </p:nvSpPr>
        <p:spPr>
          <a:xfrm>
            <a:off x="5141417" y="4669627"/>
            <a:ext cx="1436914" cy="2985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34A6785-8216-4799-867F-552D0915AB14}"/>
              </a:ext>
            </a:extLst>
          </p:cNvPr>
          <p:cNvSpPr/>
          <p:nvPr/>
        </p:nvSpPr>
        <p:spPr>
          <a:xfrm>
            <a:off x="5141417" y="5999993"/>
            <a:ext cx="1436914" cy="2985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6E2F89-E8D3-4B9E-8A14-56A0FDA7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4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및 데이터의 이해</a:t>
            </a:r>
            <a:endParaRPr lang="en-US" altLang="ko-KR" sz="32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538626" y="2434712"/>
            <a:ext cx="1586202" cy="854080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81540" y="290276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데이터의 이해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237046" y="259140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5CB86B-FD62-4EF1-B852-E1D557C20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F5FEA7-99C2-4CE6-87CD-E30134B9EDB7}"/>
              </a:ext>
            </a:extLst>
          </p:cNvPr>
          <p:cNvGrpSpPr/>
          <p:nvPr/>
        </p:nvGrpSpPr>
        <p:grpSpPr>
          <a:xfrm>
            <a:off x="3257393" y="2378600"/>
            <a:ext cx="7091437" cy="2577284"/>
            <a:chOff x="2005391" y="1450274"/>
            <a:chExt cx="8629346" cy="3136216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EA52E3F3-FD4C-45A6-9371-55513006EDA1}"/>
                </a:ext>
              </a:extLst>
            </p:cNvPr>
            <p:cNvSpPr/>
            <p:nvPr/>
          </p:nvSpPr>
          <p:spPr>
            <a:xfrm rot="16200000">
              <a:off x="5038765" y="1620323"/>
              <a:ext cx="2562598" cy="2222500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id="{1778263E-A692-49C2-8203-EC3CEEEA5668}"/>
                </a:ext>
              </a:extLst>
            </p:cNvPr>
            <p:cNvSpPr/>
            <p:nvPr/>
          </p:nvSpPr>
          <p:spPr>
            <a:xfrm rot="16200000">
              <a:off x="8242188" y="2193940"/>
              <a:ext cx="2562598" cy="2222500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육각형 16">
              <a:extLst>
                <a:ext uri="{FF2B5EF4-FFF2-40B4-BE49-F238E27FC236}">
                  <a16:creationId xmlns:a16="http://schemas.microsoft.com/office/drawing/2014/main" id="{1EFC7659-676E-4BC4-BEBD-96726E6AA4D8}"/>
                </a:ext>
              </a:extLst>
            </p:cNvPr>
            <p:cNvSpPr/>
            <p:nvPr/>
          </p:nvSpPr>
          <p:spPr>
            <a:xfrm rot="16200000">
              <a:off x="1835342" y="2193941"/>
              <a:ext cx="2562598" cy="2222500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92F38FD-7382-42D0-9C67-93276DBE514B}"/>
                </a:ext>
              </a:extLst>
            </p:cNvPr>
            <p:cNvCxnSpPr>
              <a:stCxn id="14" idx="4"/>
              <a:endCxn id="17" idx="2"/>
            </p:cNvCxnSpPr>
            <p:nvPr/>
          </p:nvCxnSpPr>
          <p:spPr>
            <a:xfrm flipH="1">
              <a:off x="4227890" y="3343033"/>
              <a:ext cx="980925" cy="57361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205D9D4-1D53-4728-ABD7-BAF6DCE3E5D8}"/>
                </a:ext>
              </a:extLst>
            </p:cNvPr>
            <p:cNvCxnSpPr>
              <a:stCxn id="14" idx="2"/>
              <a:endCxn id="16" idx="4"/>
            </p:cNvCxnSpPr>
            <p:nvPr/>
          </p:nvCxnSpPr>
          <p:spPr>
            <a:xfrm>
              <a:off x="7431313" y="3343033"/>
              <a:ext cx="980925" cy="5736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AA40EF-BE44-4C94-BEE9-743BC37D9C5C}"/>
              </a:ext>
            </a:extLst>
          </p:cNvPr>
          <p:cNvSpPr txBox="1"/>
          <p:nvPr/>
        </p:nvSpPr>
        <p:spPr>
          <a:xfrm>
            <a:off x="6156940" y="322225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시간적 요소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86198-FDBF-4407-BD4A-D1D79FF16981}"/>
              </a:ext>
            </a:extLst>
          </p:cNvPr>
          <p:cNvSpPr txBox="1"/>
          <p:nvPr/>
        </p:nvSpPr>
        <p:spPr>
          <a:xfrm>
            <a:off x="8802225" y="364433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B940C7-91D9-48D2-9D44-9B7295BB2E89}"/>
              </a:ext>
            </a:extLst>
          </p:cNvPr>
          <p:cNvSpPr txBox="1"/>
          <p:nvPr/>
        </p:nvSpPr>
        <p:spPr>
          <a:xfrm>
            <a:off x="3587412" y="364433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 특징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5FCF0-2D64-4EA3-8C70-40A6F7555853}"/>
              </a:ext>
            </a:extLst>
          </p:cNvPr>
          <p:cNvSpPr txBox="1"/>
          <p:nvPr/>
        </p:nvSpPr>
        <p:spPr>
          <a:xfrm>
            <a:off x="5488520" y="4675635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요일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특징 파악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0D57EF-B3FF-46DE-8E45-4F188EB0A993}"/>
              </a:ext>
            </a:extLst>
          </p:cNvPr>
          <p:cNvSpPr txBox="1"/>
          <p:nvPr/>
        </p:nvSpPr>
        <p:spPr>
          <a:xfrm>
            <a:off x="2912881" y="5146988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 특징 파악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2DADB1-846C-48AA-8D0E-D6A05DA8BCA0}"/>
              </a:ext>
            </a:extLst>
          </p:cNvPr>
          <p:cNvSpPr txBox="1"/>
          <p:nvPr/>
        </p:nvSpPr>
        <p:spPr>
          <a:xfrm>
            <a:off x="8639519" y="5140858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 심리 파악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A69F38-06F6-44B8-B907-142C30B0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8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B4414BA-3E57-4188-A8E0-787ABF505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7173" y="6313297"/>
            <a:ext cx="919342" cy="326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C0293F-BD23-43A5-B94B-3A38B9869FEC}"/>
              </a:ext>
            </a:extLst>
          </p:cNvPr>
          <p:cNvSpPr txBox="1"/>
          <p:nvPr/>
        </p:nvSpPr>
        <p:spPr>
          <a:xfrm>
            <a:off x="2938021" y="3129318"/>
            <a:ext cx="6315958" cy="2465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sp>
        <p:nvSpPr>
          <p:cNvPr id="7" name="자유형 23">
            <a:extLst>
              <a:ext uri="{FF2B5EF4-FFF2-40B4-BE49-F238E27FC236}">
                <a16:creationId xmlns:a16="http://schemas.microsoft.com/office/drawing/2014/main" id="{2A441897-3C8B-4903-94DC-817E21788649}"/>
              </a:ext>
            </a:extLst>
          </p:cNvPr>
          <p:cNvSpPr>
            <a:spLocks/>
          </p:cNvSpPr>
          <p:nvPr/>
        </p:nvSpPr>
        <p:spPr bwMode="auto">
          <a:xfrm>
            <a:off x="5705971" y="2388638"/>
            <a:ext cx="582861" cy="56053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97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EDA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45D3C0-B356-446F-8467-7A06D43A2ECE}"/>
              </a:ext>
            </a:extLst>
          </p:cNvPr>
          <p:cNvSpPr/>
          <p:nvPr/>
        </p:nvSpPr>
        <p:spPr>
          <a:xfrm>
            <a:off x="3259465" y="1611169"/>
            <a:ext cx="3185464" cy="2365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상품명에서 추출</a:t>
            </a:r>
            <a:endParaRPr lang="en-US" altLang="ko-KR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중분류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소분류 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Muil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05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Brand </a:t>
            </a:r>
            <a:endParaRPr lang="en-US" altLang="ko-KR" sz="105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Season_prod</a:t>
            </a:r>
            <a:endParaRPr lang="en-US" altLang="ko-KR" sz="105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남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자유형 23">
            <a:extLst>
              <a:ext uri="{FF2B5EF4-FFF2-40B4-BE49-F238E27FC236}">
                <a16:creationId xmlns:a16="http://schemas.microsoft.com/office/drawing/2014/main" id="{E1AFF975-C26E-4DBE-93CE-56A81CD36C3D}"/>
              </a:ext>
            </a:extLst>
          </p:cNvPr>
          <p:cNvSpPr>
            <a:spLocks/>
          </p:cNvSpPr>
          <p:nvPr/>
        </p:nvSpPr>
        <p:spPr bwMode="auto">
          <a:xfrm>
            <a:off x="1208617" y="2561089"/>
            <a:ext cx="299054" cy="32276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E36C0F-BB1C-4C2C-BF3C-0C79267C03AC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8AF5E9-F4FC-450A-B066-4CAE2316906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8643C603-DB13-47D1-A2C3-63136C093E6D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216A16-F907-427A-A93F-DE4F9366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6BA79F-3611-432E-819F-6BB2C862E5FC}"/>
              </a:ext>
            </a:extLst>
          </p:cNvPr>
          <p:cNvSpPr/>
          <p:nvPr/>
        </p:nvSpPr>
        <p:spPr>
          <a:xfrm>
            <a:off x="1152763" y="4493945"/>
            <a:ext cx="3635197" cy="2037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상품군에서 추출</a:t>
            </a:r>
            <a:endParaRPr lang="en-US" altLang="ko-KR" sz="2000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Expensive 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mid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Cheap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2A9267-C749-430B-AB08-8519353996D4}"/>
              </a:ext>
            </a:extLst>
          </p:cNvPr>
          <p:cNvSpPr/>
          <p:nvPr/>
        </p:nvSpPr>
        <p:spPr>
          <a:xfrm>
            <a:off x="7315200" y="1856847"/>
            <a:ext cx="1576874" cy="4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4DEE30-0327-464E-911E-61112D644CAC}"/>
              </a:ext>
            </a:extLst>
          </p:cNvPr>
          <p:cNvSpPr/>
          <p:nvPr/>
        </p:nvSpPr>
        <p:spPr>
          <a:xfrm>
            <a:off x="9037437" y="4493945"/>
            <a:ext cx="2625012" cy="162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외부 데이터</a:t>
            </a:r>
            <a:endParaRPr lang="en-US" altLang="ko-KR" sz="2000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주가 데이터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 데이터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뉴스 시청률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0CBB75-239E-4D80-A9A5-B9D89FB37E8E}"/>
              </a:ext>
            </a:extLst>
          </p:cNvPr>
          <p:cNvSpPr/>
          <p:nvPr/>
        </p:nvSpPr>
        <p:spPr>
          <a:xfrm>
            <a:off x="6933566" y="1610083"/>
            <a:ext cx="2526313" cy="2365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시간 정보 추출</a:t>
            </a:r>
            <a:endParaRPr lang="en-US" altLang="ko-KR" sz="2000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Weekend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Group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Prime time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Holiday_yn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Holiday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34B5E-441A-4909-A83C-F04FF1205C76}"/>
              </a:ext>
            </a:extLst>
          </p:cNvPr>
          <p:cNvSpPr/>
          <p:nvPr/>
        </p:nvSpPr>
        <p:spPr>
          <a:xfrm>
            <a:off x="4218247" y="4493945"/>
            <a:ext cx="4453363" cy="125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취급액에서 추출</a:t>
            </a:r>
            <a:endParaRPr lang="en-US" altLang="ko-KR" sz="2000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_mean_quantile_10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_mean_log_quantile_10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387C971-8B8A-4A2C-9AB5-E15D57BF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9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EDA</a:t>
            </a:r>
          </a:p>
        </p:txBody>
      </p:sp>
      <p:sp>
        <p:nvSpPr>
          <p:cNvPr id="13" name="자유형 23">
            <a:extLst>
              <a:ext uri="{FF2B5EF4-FFF2-40B4-BE49-F238E27FC236}">
                <a16:creationId xmlns:a16="http://schemas.microsoft.com/office/drawing/2014/main" id="{E1AFF975-C26E-4DBE-93CE-56A81CD36C3D}"/>
              </a:ext>
            </a:extLst>
          </p:cNvPr>
          <p:cNvSpPr>
            <a:spLocks/>
          </p:cNvSpPr>
          <p:nvPr/>
        </p:nvSpPr>
        <p:spPr bwMode="auto">
          <a:xfrm>
            <a:off x="1208617" y="2561089"/>
            <a:ext cx="299054" cy="32276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E36C0F-BB1C-4C2C-BF3C-0C79267C03AC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8AF5E9-F4FC-450A-B066-4CAE2316906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8643C603-DB13-47D1-A2C3-63136C093E6D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216A16-F907-427A-A93F-DE4F9366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2A9267-C749-430B-AB08-8519353996D4}"/>
              </a:ext>
            </a:extLst>
          </p:cNvPr>
          <p:cNvSpPr/>
          <p:nvPr/>
        </p:nvSpPr>
        <p:spPr>
          <a:xfrm>
            <a:off x="7315200" y="1856847"/>
            <a:ext cx="1576874" cy="4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45D3C0-B356-446F-8467-7A06D43A2ECE}"/>
              </a:ext>
            </a:extLst>
          </p:cNvPr>
          <p:cNvSpPr/>
          <p:nvPr/>
        </p:nvSpPr>
        <p:spPr>
          <a:xfrm>
            <a:off x="2663485" y="1724374"/>
            <a:ext cx="8998448" cy="23628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상품명에서 추출</a:t>
            </a:r>
            <a:endParaRPr lang="en-US" altLang="ko-KR" sz="2000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중분류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소분류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       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ex)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소들녘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소 갈비탕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Muil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무이자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일시불 여부                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ex)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무이자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LG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통돌이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세탁기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무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Brand 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브랜드 별로 구분                    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ex)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오모떼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360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텐션업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레이스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오모떼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Season_prod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계절성 상품 분류       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ex)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에어컨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여름가전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남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남성용품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여성용품 구분            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ex)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원피스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면도기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남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00FD1-6384-45F3-95F3-C9A5C8D69004}"/>
              </a:ext>
            </a:extLst>
          </p:cNvPr>
          <p:cNvSpPr/>
          <p:nvPr/>
        </p:nvSpPr>
        <p:spPr>
          <a:xfrm>
            <a:off x="-74645" y="1251338"/>
            <a:ext cx="12400384" cy="2718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정보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데이터</a:t>
            </a:r>
            <a:endParaRPr lang="en-US" altLang="ko-KR" sz="14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6F77A-4218-4674-87E8-9995EC6B8AD2}"/>
              </a:ext>
            </a:extLst>
          </p:cNvPr>
          <p:cNvSpPr/>
          <p:nvPr/>
        </p:nvSpPr>
        <p:spPr>
          <a:xfrm>
            <a:off x="1575218" y="1245389"/>
            <a:ext cx="1371600" cy="2718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상품명에서 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B43982B2-E246-403B-9C41-9A19A1B04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1" r="10815" b="20727"/>
          <a:stretch/>
        </p:blipFill>
        <p:spPr>
          <a:xfrm>
            <a:off x="1358144" y="4570257"/>
            <a:ext cx="10279552" cy="14102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7D2158-0F8D-47F8-AEB0-E613CB2E9C92}"/>
              </a:ext>
            </a:extLst>
          </p:cNvPr>
          <p:cNvSpPr/>
          <p:nvPr/>
        </p:nvSpPr>
        <p:spPr>
          <a:xfrm>
            <a:off x="5055636" y="5466553"/>
            <a:ext cx="6439677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상품명에서 최대한 많은 정보를 추출하여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train set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에 없는 상품을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test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에서 예측하기 쉽게 함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9A8902-2468-44E1-936C-813DF19CB60B}"/>
              </a:ext>
            </a:extLst>
          </p:cNvPr>
          <p:cNvSpPr/>
          <p:nvPr/>
        </p:nvSpPr>
        <p:spPr>
          <a:xfrm>
            <a:off x="4553341" y="5776024"/>
            <a:ext cx="558282" cy="2985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BD1B2F-7092-49BD-98FB-613F0BB2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75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EDA</a:t>
            </a:r>
          </a:p>
        </p:txBody>
      </p:sp>
      <p:sp>
        <p:nvSpPr>
          <p:cNvPr id="13" name="자유형 23">
            <a:extLst>
              <a:ext uri="{FF2B5EF4-FFF2-40B4-BE49-F238E27FC236}">
                <a16:creationId xmlns:a16="http://schemas.microsoft.com/office/drawing/2014/main" id="{E1AFF975-C26E-4DBE-93CE-56A81CD36C3D}"/>
              </a:ext>
            </a:extLst>
          </p:cNvPr>
          <p:cNvSpPr>
            <a:spLocks/>
          </p:cNvSpPr>
          <p:nvPr/>
        </p:nvSpPr>
        <p:spPr bwMode="auto">
          <a:xfrm>
            <a:off x="1208617" y="2561089"/>
            <a:ext cx="299054" cy="32276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E36C0F-BB1C-4C2C-BF3C-0C79267C03AC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8AF5E9-F4FC-450A-B066-4CAE2316906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8643C603-DB13-47D1-A2C3-63136C093E6D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216A16-F907-427A-A93F-DE4F9366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2A9267-C749-430B-AB08-8519353996D4}"/>
              </a:ext>
            </a:extLst>
          </p:cNvPr>
          <p:cNvSpPr/>
          <p:nvPr/>
        </p:nvSpPr>
        <p:spPr>
          <a:xfrm>
            <a:off x="7315200" y="1856847"/>
            <a:ext cx="1576874" cy="4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45D3C0-B356-446F-8467-7A06D43A2ECE}"/>
              </a:ext>
            </a:extLst>
          </p:cNvPr>
          <p:cNvSpPr/>
          <p:nvPr/>
        </p:nvSpPr>
        <p:spPr>
          <a:xfrm>
            <a:off x="2663485" y="1724374"/>
            <a:ext cx="8998448" cy="5096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상품명에서 추출</a:t>
            </a:r>
            <a:endParaRPr lang="en-US" altLang="ko-KR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00FD1-6384-45F3-95F3-C9A5C8D69004}"/>
              </a:ext>
            </a:extLst>
          </p:cNvPr>
          <p:cNvSpPr/>
          <p:nvPr/>
        </p:nvSpPr>
        <p:spPr>
          <a:xfrm>
            <a:off x="-74645" y="1251338"/>
            <a:ext cx="12400384" cy="2718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정보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데이터</a:t>
            </a:r>
            <a:endParaRPr lang="en-US" altLang="ko-KR" sz="14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6F77A-4218-4674-87E8-9995EC6B8AD2}"/>
              </a:ext>
            </a:extLst>
          </p:cNvPr>
          <p:cNvSpPr/>
          <p:nvPr/>
        </p:nvSpPr>
        <p:spPr>
          <a:xfrm>
            <a:off x="1575218" y="1245389"/>
            <a:ext cx="1371600" cy="2718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상품명에서 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2C16F70-9A23-4AB2-84EE-22B370EA8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4" y="5558645"/>
            <a:ext cx="1838325" cy="75247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B536CA0-5EB8-4D9B-AF0F-40FD0F17F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7" y="4070902"/>
            <a:ext cx="2324721" cy="932190"/>
          </a:xfrm>
          <a:prstGeom prst="rect">
            <a:avLst/>
          </a:prstGeom>
        </p:spPr>
      </p:pic>
      <p:pic>
        <p:nvPicPr>
          <p:cNvPr id="10" name="그림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118F9C4-63E1-4E9E-9D11-760755BE68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4"/>
          <a:stretch/>
        </p:blipFill>
        <p:spPr>
          <a:xfrm>
            <a:off x="2802689" y="2285018"/>
            <a:ext cx="5650815" cy="12721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083CAA-EE34-4D89-A5E8-9B637C1FD7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4"/>
          <a:stretch/>
        </p:blipFill>
        <p:spPr>
          <a:xfrm>
            <a:off x="7353676" y="3649877"/>
            <a:ext cx="3917525" cy="29047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12AFC9-3190-49B1-921F-17981B707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04" y="4270954"/>
            <a:ext cx="2428875" cy="1847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E7C6E0-661B-4A89-9723-48CA1723A093}"/>
              </a:ext>
            </a:extLst>
          </p:cNvPr>
          <p:cNvSpPr txBox="1"/>
          <p:nvPr/>
        </p:nvSpPr>
        <p:spPr>
          <a:xfrm>
            <a:off x="8587878" y="268986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▶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중분류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F5BC42-E498-4EF9-BE8C-CFE788223A85}"/>
              </a:ext>
            </a:extLst>
          </p:cNvPr>
          <p:cNvSpPr txBox="1"/>
          <p:nvPr/>
        </p:nvSpPr>
        <p:spPr>
          <a:xfrm>
            <a:off x="10728139" y="52097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▶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소분류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7FFCB-2E7E-46FF-8538-F2DA8AF1DB79}"/>
              </a:ext>
            </a:extLst>
          </p:cNvPr>
          <p:cNvSpPr txBox="1"/>
          <p:nvPr/>
        </p:nvSpPr>
        <p:spPr>
          <a:xfrm>
            <a:off x="5253341" y="5517551"/>
            <a:ext cx="1482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▶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season_prod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469B7E-3049-40C8-A8AE-F56A6EA1A0E8}"/>
              </a:ext>
            </a:extLst>
          </p:cNvPr>
          <p:cNvSpPr txBox="1"/>
          <p:nvPr/>
        </p:nvSpPr>
        <p:spPr>
          <a:xfrm>
            <a:off x="2064066" y="4259304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▶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muli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FB3221-C816-4B71-9CE6-92C64C52F46F}"/>
              </a:ext>
            </a:extLst>
          </p:cNvPr>
          <p:cNvSpPr txBox="1"/>
          <p:nvPr/>
        </p:nvSpPr>
        <p:spPr>
          <a:xfrm>
            <a:off x="2357597" y="5727339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▶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남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여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16811-B5FD-471E-A6A3-24C6C965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31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EDA</a:t>
            </a:r>
          </a:p>
        </p:txBody>
      </p:sp>
      <p:sp>
        <p:nvSpPr>
          <p:cNvPr id="13" name="자유형 23">
            <a:extLst>
              <a:ext uri="{FF2B5EF4-FFF2-40B4-BE49-F238E27FC236}">
                <a16:creationId xmlns:a16="http://schemas.microsoft.com/office/drawing/2014/main" id="{E1AFF975-C26E-4DBE-93CE-56A81CD36C3D}"/>
              </a:ext>
            </a:extLst>
          </p:cNvPr>
          <p:cNvSpPr>
            <a:spLocks/>
          </p:cNvSpPr>
          <p:nvPr/>
        </p:nvSpPr>
        <p:spPr bwMode="auto">
          <a:xfrm>
            <a:off x="1208617" y="2561089"/>
            <a:ext cx="299054" cy="32276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E36C0F-BB1C-4C2C-BF3C-0C79267C03AC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8AF5E9-F4FC-450A-B066-4CAE2316906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8643C603-DB13-47D1-A2C3-63136C093E6D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216A16-F907-427A-A93F-DE4F9366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2A9267-C749-430B-AB08-8519353996D4}"/>
              </a:ext>
            </a:extLst>
          </p:cNvPr>
          <p:cNvSpPr/>
          <p:nvPr/>
        </p:nvSpPr>
        <p:spPr>
          <a:xfrm>
            <a:off x="7315200" y="1856847"/>
            <a:ext cx="1576874" cy="4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45D3C0-B356-446F-8467-7A06D43A2ECE}"/>
              </a:ext>
            </a:extLst>
          </p:cNvPr>
          <p:cNvSpPr/>
          <p:nvPr/>
        </p:nvSpPr>
        <p:spPr>
          <a:xfrm>
            <a:off x="2663485" y="1724374"/>
            <a:ext cx="7925304" cy="22504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시간 정보 추출</a:t>
            </a:r>
            <a:endParaRPr lang="en-US" altLang="ko-KR" sz="2000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Weekend 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주말 여부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Group 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상품의 노출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순서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Prime time 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점심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오후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새벽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저녁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no_prime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특정시간 구분 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Holiday_yn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공휴일 유무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00FD1-6384-45F3-95F3-C9A5C8D69004}"/>
              </a:ext>
            </a:extLst>
          </p:cNvPr>
          <p:cNvSpPr/>
          <p:nvPr/>
        </p:nvSpPr>
        <p:spPr>
          <a:xfrm>
            <a:off x="-74645" y="1251338"/>
            <a:ext cx="12400384" cy="2718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정보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데이터</a:t>
            </a:r>
            <a:endParaRPr lang="en-US" altLang="ko-KR" sz="14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6F77A-4218-4674-87E8-9995EC6B8AD2}"/>
              </a:ext>
            </a:extLst>
          </p:cNvPr>
          <p:cNvSpPr/>
          <p:nvPr/>
        </p:nvSpPr>
        <p:spPr>
          <a:xfrm>
            <a:off x="3457766" y="1251332"/>
            <a:ext cx="1371600" cy="2718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정보 추출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56A6B9-97EA-403B-8E2C-73E70CC6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62" y="4061105"/>
            <a:ext cx="10948844" cy="1753711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DCCBECBE-A913-4C71-A005-BA38D3975BF8}"/>
              </a:ext>
            </a:extLst>
          </p:cNvPr>
          <p:cNvSpPr/>
          <p:nvPr/>
        </p:nvSpPr>
        <p:spPr>
          <a:xfrm>
            <a:off x="1046106" y="4069082"/>
            <a:ext cx="1939690" cy="1753711"/>
          </a:xfrm>
          <a:prstGeom prst="frame">
            <a:avLst>
              <a:gd name="adj1" fmla="val 2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6B66A3C8-F12A-40D1-B508-19BE16684C1B}"/>
              </a:ext>
            </a:extLst>
          </p:cNvPr>
          <p:cNvSpPr/>
          <p:nvPr/>
        </p:nvSpPr>
        <p:spPr>
          <a:xfrm>
            <a:off x="5733183" y="4069082"/>
            <a:ext cx="2365788" cy="1753711"/>
          </a:xfrm>
          <a:prstGeom prst="frame">
            <a:avLst>
              <a:gd name="adj1" fmla="val 2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0D1D2990-95AD-4C3D-94E7-D13BC19DFC47}"/>
              </a:ext>
            </a:extLst>
          </p:cNvPr>
          <p:cNvSpPr/>
          <p:nvPr/>
        </p:nvSpPr>
        <p:spPr>
          <a:xfrm>
            <a:off x="10758194" y="4069082"/>
            <a:ext cx="769149" cy="1753711"/>
          </a:xfrm>
          <a:prstGeom prst="frame">
            <a:avLst>
              <a:gd name="adj1" fmla="val 68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75953-7C56-48A1-9D40-8EA3C9E5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52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EDA</a:t>
            </a:r>
          </a:p>
        </p:txBody>
      </p:sp>
      <p:sp>
        <p:nvSpPr>
          <p:cNvPr id="13" name="자유형 23">
            <a:extLst>
              <a:ext uri="{FF2B5EF4-FFF2-40B4-BE49-F238E27FC236}">
                <a16:creationId xmlns:a16="http://schemas.microsoft.com/office/drawing/2014/main" id="{E1AFF975-C26E-4DBE-93CE-56A81CD36C3D}"/>
              </a:ext>
            </a:extLst>
          </p:cNvPr>
          <p:cNvSpPr>
            <a:spLocks/>
          </p:cNvSpPr>
          <p:nvPr/>
        </p:nvSpPr>
        <p:spPr bwMode="auto">
          <a:xfrm>
            <a:off x="1208617" y="2561089"/>
            <a:ext cx="299054" cy="32276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E36C0F-BB1C-4C2C-BF3C-0C79267C03AC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8AF5E9-F4FC-450A-B066-4CAE2316906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8643C603-DB13-47D1-A2C3-63136C093E6D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216A16-F907-427A-A93F-DE4F9366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2A9267-C749-430B-AB08-8519353996D4}"/>
              </a:ext>
            </a:extLst>
          </p:cNvPr>
          <p:cNvSpPr/>
          <p:nvPr/>
        </p:nvSpPr>
        <p:spPr>
          <a:xfrm>
            <a:off x="7315200" y="1856847"/>
            <a:ext cx="1576874" cy="4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45D3C0-B356-446F-8467-7A06D43A2ECE}"/>
              </a:ext>
            </a:extLst>
          </p:cNvPr>
          <p:cNvSpPr/>
          <p:nvPr/>
        </p:nvSpPr>
        <p:spPr>
          <a:xfrm>
            <a:off x="2663485" y="1724374"/>
            <a:ext cx="7925304" cy="22504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상품군에서 추출</a:t>
            </a:r>
            <a:endParaRPr lang="en-US" altLang="ko-KR" sz="2000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Expensive :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중 취급액이 높은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분류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상위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80%)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Mid :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중 취급액이 중간인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분류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Cheap :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중 취급액이 낮은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분류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하위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20%)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00FD1-6384-45F3-95F3-C9A5C8D69004}"/>
              </a:ext>
            </a:extLst>
          </p:cNvPr>
          <p:cNvSpPr/>
          <p:nvPr/>
        </p:nvSpPr>
        <p:spPr>
          <a:xfrm>
            <a:off x="-74645" y="1251338"/>
            <a:ext cx="12400384" cy="2718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정보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데이터</a:t>
            </a:r>
            <a:endParaRPr lang="en-US" altLang="ko-KR" sz="14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6F77A-4218-4674-87E8-9995EC6B8AD2}"/>
              </a:ext>
            </a:extLst>
          </p:cNvPr>
          <p:cNvSpPr/>
          <p:nvPr/>
        </p:nvSpPr>
        <p:spPr>
          <a:xfrm>
            <a:off x="5458409" y="1252972"/>
            <a:ext cx="1371600" cy="2718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상품군에서 추출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66ED1DE-5577-4AF3-8347-03605E43B8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8"/>
          <a:stretch/>
        </p:blipFill>
        <p:spPr>
          <a:xfrm>
            <a:off x="5946711" y="3591664"/>
            <a:ext cx="5186437" cy="300346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79E70F7-2DF9-49B3-952F-BA82D6614E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2" b="62282"/>
          <a:stretch/>
        </p:blipFill>
        <p:spPr>
          <a:xfrm>
            <a:off x="1358143" y="3679478"/>
            <a:ext cx="4127007" cy="25302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6AD853-95AF-4524-A6B4-2050CC57A332}"/>
              </a:ext>
            </a:extLst>
          </p:cNvPr>
          <p:cNvSpPr/>
          <p:nvPr/>
        </p:nvSpPr>
        <p:spPr>
          <a:xfrm>
            <a:off x="2967901" y="3719898"/>
            <a:ext cx="376503" cy="33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573C4-7663-474D-8A0A-0F78FA60F3A6}"/>
              </a:ext>
            </a:extLst>
          </p:cNvPr>
          <p:cNvSpPr txBox="1"/>
          <p:nvPr/>
        </p:nvSpPr>
        <p:spPr>
          <a:xfrm>
            <a:off x="2924135" y="3713500"/>
            <a:ext cx="576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highlight>
                  <a:srgbClr val="FFFFFF"/>
                </a:highlight>
                <a:latin typeface="+mn-ea"/>
              </a:rPr>
              <a:t>상위</a:t>
            </a:r>
            <a:r>
              <a:rPr lang="ko-KR" altLang="en-US" sz="1000" dirty="0">
                <a:highlight>
                  <a:srgbClr val="FFFFFF"/>
                </a:highlight>
                <a:latin typeface="+mn-ea"/>
              </a:rPr>
              <a:t>  </a:t>
            </a:r>
            <a:r>
              <a:rPr lang="ko-KR" altLang="en-US" sz="900" dirty="0">
                <a:highlight>
                  <a:srgbClr val="FFFFFF"/>
                </a:highlight>
                <a:latin typeface="+mn-ea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4AC27-6687-40C8-8471-02FA9AA0D299}"/>
              </a:ext>
            </a:extLst>
          </p:cNvPr>
          <p:cNvSpPr txBox="1"/>
          <p:nvPr/>
        </p:nvSpPr>
        <p:spPr>
          <a:xfrm>
            <a:off x="1413971" y="6193975"/>
            <a:ext cx="3913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농수축은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30%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가 취급액이 높은 상품에 속한다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032E4-59E7-4459-9C0D-45E06E3B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05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EDA</a:t>
            </a:r>
          </a:p>
        </p:txBody>
      </p:sp>
      <p:sp>
        <p:nvSpPr>
          <p:cNvPr id="13" name="자유형 23">
            <a:extLst>
              <a:ext uri="{FF2B5EF4-FFF2-40B4-BE49-F238E27FC236}">
                <a16:creationId xmlns:a16="http://schemas.microsoft.com/office/drawing/2014/main" id="{E1AFF975-C26E-4DBE-93CE-56A81CD36C3D}"/>
              </a:ext>
            </a:extLst>
          </p:cNvPr>
          <p:cNvSpPr>
            <a:spLocks/>
          </p:cNvSpPr>
          <p:nvPr/>
        </p:nvSpPr>
        <p:spPr bwMode="auto">
          <a:xfrm>
            <a:off x="1208617" y="2561089"/>
            <a:ext cx="299054" cy="32276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E36C0F-BB1C-4C2C-BF3C-0C79267C03AC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8AF5E9-F4FC-450A-B066-4CAE2316906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8643C603-DB13-47D1-A2C3-63136C093E6D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216A16-F907-427A-A93F-DE4F9366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2A9267-C749-430B-AB08-8519353996D4}"/>
              </a:ext>
            </a:extLst>
          </p:cNvPr>
          <p:cNvSpPr/>
          <p:nvPr/>
        </p:nvSpPr>
        <p:spPr>
          <a:xfrm>
            <a:off x="7315200" y="1856847"/>
            <a:ext cx="1576874" cy="4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00FD1-6384-45F3-95F3-C9A5C8D69004}"/>
              </a:ext>
            </a:extLst>
          </p:cNvPr>
          <p:cNvSpPr/>
          <p:nvPr/>
        </p:nvSpPr>
        <p:spPr>
          <a:xfrm>
            <a:off x="-74645" y="1251338"/>
            <a:ext cx="12400384" cy="2718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정보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데이터</a:t>
            </a:r>
            <a:endParaRPr lang="en-US" altLang="ko-KR" sz="14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6F77A-4218-4674-87E8-9995EC6B8AD2}"/>
              </a:ext>
            </a:extLst>
          </p:cNvPr>
          <p:cNvSpPr/>
          <p:nvPr/>
        </p:nvSpPr>
        <p:spPr>
          <a:xfrm>
            <a:off x="7541225" y="1245006"/>
            <a:ext cx="1371600" cy="2718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취급액에서 추출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9B1996-6FFC-4BC4-9C4D-470B8334B7C0}"/>
              </a:ext>
            </a:extLst>
          </p:cNvPr>
          <p:cNvSpPr/>
          <p:nvPr/>
        </p:nvSpPr>
        <p:spPr>
          <a:xfrm>
            <a:off x="2663484" y="1724374"/>
            <a:ext cx="8859821" cy="21234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취급액에서 추출</a:t>
            </a:r>
            <a:endParaRPr lang="en-US" altLang="ko-KR" sz="2000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_mean_quantile_10  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중분류 및 소분류 기준으로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평균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분위 구분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_mean_log_quantile_10  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중분류 및 소분류 기준으로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평균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분위 구분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C9086BE-CDB3-422F-B2CA-380B60FF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23" y="3238125"/>
            <a:ext cx="3505200" cy="315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096DA-B5D9-42CF-8F2C-A00E7FFF1A19}"/>
              </a:ext>
            </a:extLst>
          </p:cNvPr>
          <p:cNvSpPr txBox="1"/>
          <p:nvPr/>
        </p:nvSpPr>
        <p:spPr>
          <a:xfrm>
            <a:off x="8001891" y="5952930"/>
            <a:ext cx="310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log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를 씌운 분포와 서로 차이를 보임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696BF5-07E0-4B82-BB70-ACF59A38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0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목차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7C5F4-BC56-4BB8-BBD5-E3869C6CB72C}"/>
              </a:ext>
            </a:extLst>
          </p:cNvPr>
          <p:cNvGrpSpPr/>
          <p:nvPr/>
        </p:nvGrpSpPr>
        <p:grpSpPr>
          <a:xfrm>
            <a:off x="273698" y="2705877"/>
            <a:ext cx="11644604" cy="2921519"/>
            <a:chOff x="1466169" y="2587622"/>
            <a:chExt cx="9114519" cy="2368553"/>
          </a:xfrm>
          <a:solidFill>
            <a:srgbClr val="62847D"/>
          </a:solidFill>
        </p:grpSpPr>
        <p:sp>
          <p:nvSpPr>
            <p:cNvPr id="7" name="자유형: 도형 13">
              <a:extLst>
                <a:ext uri="{FF2B5EF4-FFF2-40B4-BE49-F238E27FC236}">
                  <a16:creationId xmlns:a16="http://schemas.microsoft.com/office/drawing/2014/main" id="{034E08DC-A7A9-4E9F-AA56-449DB475A903}"/>
                </a:ext>
              </a:extLst>
            </p:cNvPr>
            <p:cNvSpPr/>
            <p:nvPr/>
          </p:nvSpPr>
          <p:spPr>
            <a:xfrm>
              <a:off x="1466169" y="2628900"/>
              <a:ext cx="4097715" cy="2286001"/>
            </a:xfrm>
            <a:custGeom>
              <a:avLst/>
              <a:gdLst>
                <a:gd name="connsiteX0" fmla="*/ 203454 w 4097715"/>
                <a:gd name="connsiteY0" fmla="*/ 0 h 2286001"/>
                <a:gd name="connsiteX1" fmla="*/ 2082546 w 4097715"/>
                <a:gd name="connsiteY1" fmla="*/ 0 h 2286001"/>
                <a:gd name="connsiteX2" fmla="*/ 2286000 w 4097715"/>
                <a:gd name="connsiteY2" fmla="*/ 203454 h 2286001"/>
                <a:gd name="connsiteX3" fmla="*/ 2286000 w 4097715"/>
                <a:gd name="connsiteY3" fmla="*/ 1859714 h 2286001"/>
                <a:gd name="connsiteX4" fmla="*/ 2284800 w 4097715"/>
                <a:gd name="connsiteY4" fmla="*/ 1859714 h 2286001"/>
                <a:gd name="connsiteX5" fmla="*/ 2284800 w 4097715"/>
                <a:gd name="connsiteY5" fmla="*/ 1889078 h 2286001"/>
                <a:gd name="connsiteX6" fmla="*/ 2285718 w 4097715"/>
                <a:gd name="connsiteY6" fmla="*/ 1889078 h 2286001"/>
                <a:gd name="connsiteX7" fmla="*/ 2285718 w 4097715"/>
                <a:gd name="connsiteY7" fmla="*/ 2062381 h 2286001"/>
                <a:gd name="connsiteX8" fmla="*/ 2461620 w 4097715"/>
                <a:gd name="connsiteY8" fmla="*/ 2238283 h 2286001"/>
                <a:gd name="connsiteX9" fmla="*/ 4097715 w 4097715"/>
                <a:gd name="connsiteY9" fmla="*/ 2238283 h 2286001"/>
                <a:gd name="connsiteX10" fmla="*/ 4097715 w 4097715"/>
                <a:gd name="connsiteY10" fmla="*/ 2286001 h 2286001"/>
                <a:gd name="connsiteX11" fmla="*/ 2441455 w 4097715"/>
                <a:gd name="connsiteY11" fmla="*/ 2286001 h 2286001"/>
                <a:gd name="connsiteX12" fmla="*/ 2238001 w 4097715"/>
                <a:gd name="connsiteY12" fmla="*/ 2082547 h 2286001"/>
                <a:gd name="connsiteX13" fmla="*/ 2238001 w 4097715"/>
                <a:gd name="connsiteY13" fmla="*/ 1933252 h 2286001"/>
                <a:gd name="connsiteX14" fmla="*/ 2238000 w 4097715"/>
                <a:gd name="connsiteY14" fmla="*/ 1933252 h 2286001"/>
                <a:gd name="connsiteX15" fmla="*/ 2238000 w 4097715"/>
                <a:gd name="connsiteY15" fmla="*/ 1594852 h 2286001"/>
                <a:gd name="connsiteX16" fmla="*/ 2238282 w 4097715"/>
                <a:gd name="connsiteY16" fmla="*/ 1594852 h 2286001"/>
                <a:gd name="connsiteX17" fmla="*/ 2238282 w 4097715"/>
                <a:gd name="connsiteY17" fmla="*/ 223619 h 2286001"/>
                <a:gd name="connsiteX18" fmla="*/ 2062380 w 4097715"/>
                <a:gd name="connsiteY18" fmla="*/ 47717 h 2286001"/>
                <a:gd name="connsiteX19" fmla="*/ 223619 w 4097715"/>
                <a:gd name="connsiteY19" fmla="*/ 47717 h 2286001"/>
                <a:gd name="connsiteX20" fmla="*/ 47717 w 4097715"/>
                <a:gd name="connsiteY20" fmla="*/ 223619 h 2286001"/>
                <a:gd name="connsiteX21" fmla="*/ 47717 w 4097715"/>
                <a:gd name="connsiteY21" fmla="*/ 2062380 h 2286001"/>
                <a:gd name="connsiteX22" fmla="*/ 223619 w 4097715"/>
                <a:gd name="connsiteY22" fmla="*/ 2238282 h 2286001"/>
                <a:gd name="connsiteX23" fmla="*/ 1863770 w 4097715"/>
                <a:gd name="connsiteY23" fmla="*/ 2238282 h 2286001"/>
                <a:gd name="connsiteX24" fmla="*/ 1863770 w 4097715"/>
                <a:gd name="connsiteY24" fmla="*/ 2286000 h 2286001"/>
                <a:gd name="connsiteX25" fmla="*/ 203454 w 4097715"/>
                <a:gd name="connsiteY25" fmla="*/ 2286000 h 2286001"/>
                <a:gd name="connsiteX26" fmla="*/ 0 w 4097715"/>
                <a:gd name="connsiteY26" fmla="*/ 2082546 h 2286001"/>
                <a:gd name="connsiteX27" fmla="*/ 0 w 4097715"/>
                <a:gd name="connsiteY27" fmla="*/ 203454 h 2286001"/>
                <a:gd name="connsiteX28" fmla="*/ 203454 w 4097715"/>
                <a:gd name="connsiteY28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97715" h="2286001">
                  <a:moveTo>
                    <a:pt x="203454" y="0"/>
                  </a:moveTo>
                  <a:lnTo>
                    <a:pt x="2082546" y="0"/>
                  </a:lnTo>
                  <a:cubicBezTo>
                    <a:pt x="2194911" y="0"/>
                    <a:pt x="2286000" y="91089"/>
                    <a:pt x="2286000" y="203454"/>
                  </a:cubicBezTo>
                  <a:lnTo>
                    <a:pt x="2286000" y="1859714"/>
                  </a:lnTo>
                  <a:lnTo>
                    <a:pt x="2284800" y="1859714"/>
                  </a:lnTo>
                  <a:lnTo>
                    <a:pt x="2284800" y="1889078"/>
                  </a:lnTo>
                  <a:lnTo>
                    <a:pt x="2285718" y="1889078"/>
                  </a:lnTo>
                  <a:lnTo>
                    <a:pt x="2285718" y="2062381"/>
                  </a:lnTo>
                  <a:cubicBezTo>
                    <a:pt x="2285718" y="2159529"/>
                    <a:pt x="2364472" y="2238283"/>
                    <a:pt x="2461620" y="2238283"/>
                  </a:cubicBezTo>
                  <a:lnTo>
                    <a:pt x="4097715" y="2238283"/>
                  </a:lnTo>
                  <a:lnTo>
                    <a:pt x="4097715" y="2286001"/>
                  </a:lnTo>
                  <a:lnTo>
                    <a:pt x="2441455" y="2286001"/>
                  </a:lnTo>
                  <a:cubicBezTo>
                    <a:pt x="2329090" y="2286001"/>
                    <a:pt x="2238001" y="2194912"/>
                    <a:pt x="2238001" y="2082547"/>
                  </a:cubicBezTo>
                  <a:lnTo>
                    <a:pt x="2238001" y="1933252"/>
                  </a:lnTo>
                  <a:lnTo>
                    <a:pt x="2238000" y="1933252"/>
                  </a:lnTo>
                  <a:lnTo>
                    <a:pt x="2238000" y="1594852"/>
                  </a:lnTo>
                  <a:lnTo>
                    <a:pt x="2238282" y="1594852"/>
                  </a:lnTo>
                  <a:lnTo>
                    <a:pt x="2238282" y="223619"/>
                  </a:lnTo>
                  <a:cubicBezTo>
                    <a:pt x="2238282" y="126471"/>
                    <a:pt x="2159528" y="47717"/>
                    <a:pt x="2062380" y="47717"/>
                  </a:cubicBezTo>
                  <a:lnTo>
                    <a:pt x="223619" y="47717"/>
                  </a:lnTo>
                  <a:cubicBezTo>
                    <a:pt x="126471" y="47717"/>
                    <a:pt x="47717" y="126471"/>
                    <a:pt x="47717" y="223619"/>
                  </a:cubicBezTo>
                  <a:lnTo>
                    <a:pt x="47717" y="2062380"/>
                  </a:lnTo>
                  <a:cubicBezTo>
                    <a:pt x="47717" y="2159528"/>
                    <a:pt x="126471" y="2238282"/>
                    <a:pt x="223619" y="2238282"/>
                  </a:cubicBezTo>
                  <a:lnTo>
                    <a:pt x="1863770" y="2238282"/>
                  </a:lnTo>
                  <a:lnTo>
                    <a:pt x="1863770" y="2286000"/>
                  </a:lnTo>
                  <a:lnTo>
                    <a:pt x="203454" y="2286000"/>
                  </a:lnTo>
                  <a:cubicBezTo>
                    <a:pt x="91089" y="2286000"/>
                    <a:pt x="0" y="2194911"/>
                    <a:pt x="0" y="2082546"/>
                  </a:cubicBezTo>
                  <a:lnTo>
                    <a:pt x="0" y="203454"/>
                  </a:lnTo>
                  <a:cubicBezTo>
                    <a:pt x="0" y="91089"/>
                    <a:pt x="91089" y="0"/>
                    <a:pt x="203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: 도형 20">
              <a:extLst>
                <a:ext uri="{FF2B5EF4-FFF2-40B4-BE49-F238E27FC236}">
                  <a16:creationId xmlns:a16="http://schemas.microsoft.com/office/drawing/2014/main" id="{EC0CD02B-8B65-4A63-B5A7-B9993707D6CE}"/>
                </a:ext>
              </a:extLst>
            </p:cNvPr>
            <p:cNvSpPr/>
            <p:nvPr/>
          </p:nvSpPr>
          <p:spPr>
            <a:xfrm>
              <a:off x="4101483" y="2628899"/>
              <a:ext cx="3692175" cy="2286001"/>
            </a:xfrm>
            <a:custGeom>
              <a:avLst/>
              <a:gdLst>
                <a:gd name="connsiteX0" fmla="*/ 0 w 3692175"/>
                <a:gd name="connsiteY0" fmla="*/ 0 h 2286001"/>
                <a:gd name="connsiteX1" fmla="*/ 1677006 w 3692175"/>
                <a:gd name="connsiteY1" fmla="*/ 0 h 2286001"/>
                <a:gd name="connsiteX2" fmla="*/ 1880460 w 3692175"/>
                <a:gd name="connsiteY2" fmla="*/ 203454 h 2286001"/>
                <a:gd name="connsiteX3" fmla="*/ 1880460 w 3692175"/>
                <a:gd name="connsiteY3" fmla="*/ 1859714 h 2286001"/>
                <a:gd name="connsiteX4" fmla="*/ 1879260 w 3692175"/>
                <a:gd name="connsiteY4" fmla="*/ 1859714 h 2286001"/>
                <a:gd name="connsiteX5" fmla="*/ 1879260 w 3692175"/>
                <a:gd name="connsiteY5" fmla="*/ 1889078 h 2286001"/>
                <a:gd name="connsiteX6" fmla="*/ 1880178 w 3692175"/>
                <a:gd name="connsiteY6" fmla="*/ 1889078 h 2286001"/>
                <a:gd name="connsiteX7" fmla="*/ 1880178 w 3692175"/>
                <a:gd name="connsiteY7" fmla="*/ 2062381 h 2286001"/>
                <a:gd name="connsiteX8" fmla="*/ 2056080 w 3692175"/>
                <a:gd name="connsiteY8" fmla="*/ 2238283 h 2286001"/>
                <a:gd name="connsiteX9" fmla="*/ 3692175 w 3692175"/>
                <a:gd name="connsiteY9" fmla="*/ 2238283 h 2286001"/>
                <a:gd name="connsiteX10" fmla="*/ 3692175 w 3692175"/>
                <a:gd name="connsiteY10" fmla="*/ 2286001 h 2286001"/>
                <a:gd name="connsiteX11" fmla="*/ 2035915 w 3692175"/>
                <a:gd name="connsiteY11" fmla="*/ 2286001 h 2286001"/>
                <a:gd name="connsiteX12" fmla="*/ 1832461 w 3692175"/>
                <a:gd name="connsiteY12" fmla="*/ 2082547 h 2286001"/>
                <a:gd name="connsiteX13" fmla="*/ 1832461 w 3692175"/>
                <a:gd name="connsiteY13" fmla="*/ 1933252 h 2286001"/>
                <a:gd name="connsiteX14" fmla="*/ 1832460 w 3692175"/>
                <a:gd name="connsiteY14" fmla="*/ 1933252 h 2286001"/>
                <a:gd name="connsiteX15" fmla="*/ 1832460 w 3692175"/>
                <a:gd name="connsiteY15" fmla="*/ 1594852 h 2286001"/>
                <a:gd name="connsiteX16" fmla="*/ 1832742 w 3692175"/>
                <a:gd name="connsiteY16" fmla="*/ 1594852 h 2286001"/>
                <a:gd name="connsiteX17" fmla="*/ 1832742 w 3692175"/>
                <a:gd name="connsiteY17" fmla="*/ 223619 h 2286001"/>
                <a:gd name="connsiteX18" fmla="*/ 1656840 w 3692175"/>
                <a:gd name="connsiteY18" fmla="*/ 47717 h 2286001"/>
                <a:gd name="connsiteX19" fmla="*/ 0 w 3692175"/>
                <a:gd name="connsiteY19" fmla="*/ 47717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92175" h="2286001">
                  <a:moveTo>
                    <a:pt x="0" y="0"/>
                  </a:moveTo>
                  <a:lnTo>
                    <a:pt x="1677006" y="0"/>
                  </a:lnTo>
                  <a:cubicBezTo>
                    <a:pt x="1789371" y="0"/>
                    <a:pt x="1880460" y="91089"/>
                    <a:pt x="1880460" y="203454"/>
                  </a:cubicBezTo>
                  <a:lnTo>
                    <a:pt x="1880460" y="1859714"/>
                  </a:lnTo>
                  <a:lnTo>
                    <a:pt x="1879260" y="1859714"/>
                  </a:lnTo>
                  <a:lnTo>
                    <a:pt x="1879260" y="1889078"/>
                  </a:lnTo>
                  <a:lnTo>
                    <a:pt x="1880178" y="1889078"/>
                  </a:lnTo>
                  <a:lnTo>
                    <a:pt x="1880178" y="2062381"/>
                  </a:lnTo>
                  <a:cubicBezTo>
                    <a:pt x="1880178" y="2159529"/>
                    <a:pt x="1958932" y="2238283"/>
                    <a:pt x="2056080" y="2238283"/>
                  </a:cubicBezTo>
                  <a:lnTo>
                    <a:pt x="3692175" y="2238283"/>
                  </a:lnTo>
                  <a:lnTo>
                    <a:pt x="3692175" y="2286001"/>
                  </a:lnTo>
                  <a:lnTo>
                    <a:pt x="2035915" y="2286001"/>
                  </a:lnTo>
                  <a:cubicBezTo>
                    <a:pt x="1923550" y="2286001"/>
                    <a:pt x="1832461" y="2194912"/>
                    <a:pt x="1832461" y="2082547"/>
                  </a:cubicBezTo>
                  <a:lnTo>
                    <a:pt x="1832461" y="1933252"/>
                  </a:lnTo>
                  <a:lnTo>
                    <a:pt x="1832460" y="1933252"/>
                  </a:lnTo>
                  <a:lnTo>
                    <a:pt x="1832460" y="1594852"/>
                  </a:lnTo>
                  <a:lnTo>
                    <a:pt x="1832742" y="1594852"/>
                  </a:lnTo>
                  <a:lnTo>
                    <a:pt x="1832742" y="223619"/>
                  </a:lnTo>
                  <a:cubicBezTo>
                    <a:pt x="1832742" y="126471"/>
                    <a:pt x="1753988" y="47717"/>
                    <a:pt x="1656840" y="47717"/>
                  </a:cubicBezTo>
                  <a:lnTo>
                    <a:pt x="0" y="477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21">
              <a:extLst>
                <a:ext uri="{FF2B5EF4-FFF2-40B4-BE49-F238E27FC236}">
                  <a16:creationId xmlns:a16="http://schemas.microsoft.com/office/drawing/2014/main" id="{0139C3B8-DEB9-4966-81A7-2A2C503ACB35}"/>
                </a:ext>
              </a:extLst>
            </p:cNvPr>
            <p:cNvSpPr/>
            <p:nvPr/>
          </p:nvSpPr>
          <p:spPr>
            <a:xfrm rot="10800000">
              <a:off x="6482973" y="2628898"/>
              <a:ext cx="4097715" cy="2286001"/>
            </a:xfrm>
            <a:custGeom>
              <a:avLst/>
              <a:gdLst>
                <a:gd name="connsiteX0" fmla="*/ 203454 w 4097715"/>
                <a:gd name="connsiteY0" fmla="*/ 0 h 2286001"/>
                <a:gd name="connsiteX1" fmla="*/ 2082546 w 4097715"/>
                <a:gd name="connsiteY1" fmla="*/ 0 h 2286001"/>
                <a:gd name="connsiteX2" fmla="*/ 2286000 w 4097715"/>
                <a:gd name="connsiteY2" fmla="*/ 203454 h 2286001"/>
                <a:gd name="connsiteX3" fmla="*/ 2286000 w 4097715"/>
                <a:gd name="connsiteY3" fmla="*/ 1859714 h 2286001"/>
                <a:gd name="connsiteX4" fmla="*/ 2284800 w 4097715"/>
                <a:gd name="connsiteY4" fmla="*/ 1859714 h 2286001"/>
                <a:gd name="connsiteX5" fmla="*/ 2284800 w 4097715"/>
                <a:gd name="connsiteY5" fmla="*/ 1889078 h 2286001"/>
                <a:gd name="connsiteX6" fmla="*/ 2285718 w 4097715"/>
                <a:gd name="connsiteY6" fmla="*/ 1889078 h 2286001"/>
                <a:gd name="connsiteX7" fmla="*/ 2285718 w 4097715"/>
                <a:gd name="connsiteY7" fmla="*/ 2062381 h 2286001"/>
                <a:gd name="connsiteX8" fmla="*/ 2461620 w 4097715"/>
                <a:gd name="connsiteY8" fmla="*/ 2238283 h 2286001"/>
                <a:gd name="connsiteX9" fmla="*/ 4097715 w 4097715"/>
                <a:gd name="connsiteY9" fmla="*/ 2238283 h 2286001"/>
                <a:gd name="connsiteX10" fmla="*/ 4097715 w 4097715"/>
                <a:gd name="connsiteY10" fmla="*/ 2286001 h 2286001"/>
                <a:gd name="connsiteX11" fmla="*/ 2441455 w 4097715"/>
                <a:gd name="connsiteY11" fmla="*/ 2286001 h 2286001"/>
                <a:gd name="connsiteX12" fmla="*/ 2238001 w 4097715"/>
                <a:gd name="connsiteY12" fmla="*/ 2082547 h 2286001"/>
                <a:gd name="connsiteX13" fmla="*/ 2238001 w 4097715"/>
                <a:gd name="connsiteY13" fmla="*/ 1933252 h 2286001"/>
                <a:gd name="connsiteX14" fmla="*/ 2238000 w 4097715"/>
                <a:gd name="connsiteY14" fmla="*/ 1933252 h 2286001"/>
                <a:gd name="connsiteX15" fmla="*/ 2238000 w 4097715"/>
                <a:gd name="connsiteY15" fmla="*/ 1594852 h 2286001"/>
                <a:gd name="connsiteX16" fmla="*/ 2238282 w 4097715"/>
                <a:gd name="connsiteY16" fmla="*/ 1594852 h 2286001"/>
                <a:gd name="connsiteX17" fmla="*/ 2238282 w 4097715"/>
                <a:gd name="connsiteY17" fmla="*/ 223619 h 2286001"/>
                <a:gd name="connsiteX18" fmla="*/ 2062380 w 4097715"/>
                <a:gd name="connsiteY18" fmla="*/ 47717 h 2286001"/>
                <a:gd name="connsiteX19" fmla="*/ 223619 w 4097715"/>
                <a:gd name="connsiteY19" fmla="*/ 47717 h 2286001"/>
                <a:gd name="connsiteX20" fmla="*/ 47717 w 4097715"/>
                <a:gd name="connsiteY20" fmla="*/ 223619 h 2286001"/>
                <a:gd name="connsiteX21" fmla="*/ 47717 w 4097715"/>
                <a:gd name="connsiteY21" fmla="*/ 2062380 h 2286001"/>
                <a:gd name="connsiteX22" fmla="*/ 223619 w 4097715"/>
                <a:gd name="connsiteY22" fmla="*/ 2238282 h 2286001"/>
                <a:gd name="connsiteX23" fmla="*/ 1863770 w 4097715"/>
                <a:gd name="connsiteY23" fmla="*/ 2238282 h 2286001"/>
                <a:gd name="connsiteX24" fmla="*/ 1863770 w 4097715"/>
                <a:gd name="connsiteY24" fmla="*/ 2286000 h 2286001"/>
                <a:gd name="connsiteX25" fmla="*/ 203454 w 4097715"/>
                <a:gd name="connsiteY25" fmla="*/ 2286000 h 2286001"/>
                <a:gd name="connsiteX26" fmla="*/ 0 w 4097715"/>
                <a:gd name="connsiteY26" fmla="*/ 2082546 h 2286001"/>
                <a:gd name="connsiteX27" fmla="*/ 0 w 4097715"/>
                <a:gd name="connsiteY27" fmla="*/ 203454 h 2286001"/>
                <a:gd name="connsiteX28" fmla="*/ 203454 w 4097715"/>
                <a:gd name="connsiteY28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97715" h="2286001">
                  <a:moveTo>
                    <a:pt x="203454" y="0"/>
                  </a:moveTo>
                  <a:lnTo>
                    <a:pt x="2082546" y="0"/>
                  </a:lnTo>
                  <a:cubicBezTo>
                    <a:pt x="2194911" y="0"/>
                    <a:pt x="2286000" y="91089"/>
                    <a:pt x="2286000" y="203454"/>
                  </a:cubicBezTo>
                  <a:lnTo>
                    <a:pt x="2286000" y="1859714"/>
                  </a:lnTo>
                  <a:lnTo>
                    <a:pt x="2284800" y="1859714"/>
                  </a:lnTo>
                  <a:lnTo>
                    <a:pt x="2284800" y="1889078"/>
                  </a:lnTo>
                  <a:lnTo>
                    <a:pt x="2285718" y="1889078"/>
                  </a:lnTo>
                  <a:lnTo>
                    <a:pt x="2285718" y="2062381"/>
                  </a:lnTo>
                  <a:cubicBezTo>
                    <a:pt x="2285718" y="2159529"/>
                    <a:pt x="2364472" y="2238283"/>
                    <a:pt x="2461620" y="2238283"/>
                  </a:cubicBezTo>
                  <a:lnTo>
                    <a:pt x="4097715" y="2238283"/>
                  </a:lnTo>
                  <a:lnTo>
                    <a:pt x="4097715" y="2286001"/>
                  </a:lnTo>
                  <a:lnTo>
                    <a:pt x="2441455" y="2286001"/>
                  </a:lnTo>
                  <a:cubicBezTo>
                    <a:pt x="2329090" y="2286001"/>
                    <a:pt x="2238001" y="2194912"/>
                    <a:pt x="2238001" y="2082547"/>
                  </a:cubicBezTo>
                  <a:lnTo>
                    <a:pt x="2238001" y="1933252"/>
                  </a:lnTo>
                  <a:lnTo>
                    <a:pt x="2238000" y="1933252"/>
                  </a:lnTo>
                  <a:lnTo>
                    <a:pt x="2238000" y="1594852"/>
                  </a:lnTo>
                  <a:lnTo>
                    <a:pt x="2238282" y="1594852"/>
                  </a:lnTo>
                  <a:lnTo>
                    <a:pt x="2238282" y="223619"/>
                  </a:lnTo>
                  <a:cubicBezTo>
                    <a:pt x="2238282" y="126471"/>
                    <a:pt x="2159528" y="47717"/>
                    <a:pt x="2062380" y="47717"/>
                  </a:cubicBezTo>
                  <a:lnTo>
                    <a:pt x="223619" y="47717"/>
                  </a:lnTo>
                  <a:cubicBezTo>
                    <a:pt x="126471" y="47717"/>
                    <a:pt x="47717" y="126471"/>
                    <a:pt x="47717" y="223619"/>
                  </a:cubicBezTo>
                  <a:lnTo>
                    <a:pt x="47717" y="2062380"/>
                  </a:lnTo>
                  <a:cubicBezTo>
                    <a:pt x="47717" y="2159528"/>
                    <a:pt x="126471" y="2238282"/>
                    <a:pt x="223619" y="2238282"/>
                  </a:cubicBezTo>
                  <a:lnTo>
                    <a:pt x="1863770" y="2238282"/>
                  </a:lnTo>
                  <a:lnTo>
                    <a:pt x="1863770" y="2286000"/>
                  </a:lnTo>
                  <a:lnTo>
                    <a:pt x="203454" y="2286000"/>
                  </a:lnTo>
                  <a:cubicBezTo>
                    <a:pt x="91089" y="2286000"/>
                    <a:pt x="0" y="2194911"/>
                    <a:pt x="0" y="2082546"/>
                  </a:cubicBezTo>
                  <a:lnTo>
                    <a:pt x="0" y="203454"/>
                  </a:lnTo>
                  <a:cubicBezTo>
                    <a:pt x="0" y="91089"/>
                    <a:pt x="91089" y="0"/>
                    <a:pt x="203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7DEE20B-033C-4D61-B965-216902D76C0E}"/>
                </a:ext>
              </a:extLst>
            </p:cNvPr>
            <p:cNvSpPr/>
            <p:nvPr/>
          </p:nvSpPr>
          <p:spPr>
            <a:xfrm>
              <a:off x="3241675" y="4822825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C8BB89F-756A-4B02-ADDA-08FE58214374}"/>
                </a:ext>
              </a:extLst>
            </p:cNvPr>
            <p:cNvSpPr/>
            <p:nvPr/>
          </p:nvSpPr>
          <p:spPr>
            <a:xfrm>
              <a:off x="5497209" y="4822825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46FCABA-763D-4AB3-8F8B-4BB7DAB0E53B}"/>
                </a:ext>
              </a:extLst>
            </p:cNvPr>
            <p:cNvSpPr/>
            <p:nvPr/>
          </p:nvSpPr>
          <p:spPr>
            <a:xfrm>
              <a:off x="7726983" y="4822825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B90948B-2050-4A94-9D35-1AC023CA7BE9}"/>
                </a:ext>
              </a:extLst>
            </p:cNvPr>
            <p:cNvSpPr/>
            <p:nvPr/>
          </p:nvSpPr>
          <p:spPr>
            <a:xfrm>
              <a:off x="4032250" y="2587622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261EDFB-3339-4325-92BB-D8EC5328400A}"/>
                </a:ext>
              </a:extLst>
            </p:cNvPr>
            <p:cNvSpPr/>
            <p:nvPr/>
          </p:nvSpPr>
          <p:spPr>
            <a:xfrm>
              <a:off x="6456966" y="2587622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60584D4-2F6D-45CF-A7F5-451780B12B9B}"/>
                </a:ext>
              </a:extLst>
            </p:cNvPr>
            <p:cNvSpPr/>
            <p:nvPr/>
          </p:nvSpPr>
          <p:spPr>
            <a:xfrm>
              <a:off x="8686740" y="2587622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00699" y="3665784"/>
            <a:ext cx="2098078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데이터의 이해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946555-FC02-437B-A75B-8631EFCC91CE}"/>
              </a:ext>
            </a:extLst>
          </p:cNvPr>
          <p:cNvSpPr/>
          <p:nvPr/>
        </p:nvSpPr>
        <p:spPr>
          <a:xfrm>
            <a:off x="3532674" y="3665784"/>
            <a:ext cx="2098078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A88013-4D5E-4CA0-B441-12F764CEC92C}"/>
              </a:ext>
            </a:extLst>
          </p:cNvPr>
          <p:cNvSpPr/>
          <p:nvPr/>
        </p:nvSpPr>
        <p:spPr>
          <a:xfrm>
            <a:off x="6558867" y="3665784"/>
            <a:ext cx="209807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A27EA-DA5E-4246-98BC-E9AC11D6C506}"/>
              </a:ext>
            </a:extLst>
          </p:cNvPr>
          <p:cNvSpPr/>
          <p:nvPr/>
        </p:nvSpPr>
        <p:spPr>
          <a:xfrm>
            <a:off x="9540255" y="3665784"/>
            <a:ext cx="209807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7DC32E2-7231-4DF7-AF51-B12037325610}"/>
              </a:ext>
            </a:extLst>
          </p:cNvPr>
          <p:cNvSpPr>
            <a:spLocks/>
          </p:cNvSpPr>
          <p:nvPr/>
        </p:nvSpPr>
        <p:spPr bwMode="auto">
          <a:xfrm>
            <a:off x="7465265" y="3255239"/>
            <a:ext cx="248183" cy="403906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자유형 23">
            <a:extLst>
              <a:ext uri="{FF2B5EF4-FFF2-40B4-BE49-F238E27FC236}">
                <a16:creationId xmlns:a16="http://schemas.microsoft.com/office/drawing/2014/main" id="{B56C9893-6E7E-4B51-8E92-D340FF8015CF}"/>
              </a:ext>
            </a:extLst>
          </p:cNvPr>
          <p:cNvSpPr>
            <a:spLocks/>
          </p:cNvSpPr>
          <p:nvPr/>
        </p:nvSpPr>
        <p:spPr bwMode="auto">
          <a:xfrm>
            <a:off x="4443848" y="3255239"/>
            <a:ext cx="299054" cy="32276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FC841E9D-D4E8-4829-912E-70A6B514A78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503852" y="3255239"/>
            <a:ext cx="302180" cy="33039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Freeform 11"/>
          <p:cNvSpPr>
            <a:spLocks noEditPoints="1"/>
          </p:cNvSpPr>
          <p:nvPr/>
        </p:nvSpPr>
        <p:spPr bwMode="auto">
          <a:xfrm flipH="1">
            <a:off x="10394307" y="3255239"/>
            <a:ext cx="289096" cy="4377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4D638D-61EB-4990-A4BE-DF1AD6110095}"/>
              </a:ext>
            </a:extLst>
          </p:cNvPr>
          <p:cNvSpPr/>
          <p:nvPr/>
        </p:nvSpPr>
        <p:spPr>
          <a:xfrm>
            <a:off x="6710146" y="4083560"/>
            <a:ext cx="2098078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 CNN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Hyperparameter Tuning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12CAB5-B60F-4915-ABCB-E8234609836D}"/>
              </a:ext>
            </a:extLst>
          </p:cNvPr>
          <p:cNvSpPr/>
          <p:nvPr/>
        </p:nvSpPr>
        <p:spPr>
          <a:xfrm>
            <a:off x="9944466" y="4191392"/>
            <a:ext cx="2098078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요일 별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36CCC9-03E2-4595-9B3D-CE327326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57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EDA</a:t>
            </a:r>
          </a:p>
        </p:txBody>
      </p:sp>
      <p:sp>
        <p:nvSpPr>
          <p:cNvPr id="13" name="자유형 23">
            <a:extLst>
              <a:ext uri="{FF2B5EF4-FFF2-40B4-BE49-F238E27FC236}">
                <a16:creationId xmlns:a16="http://schemas.microsoft.com/office/drawing/2014/main" id="{E1AFF975-C26E-4DBE-93CE-56A81CD36C3D}"/>
              </a:ext>
            </a:extLst>
          </p:cNvPr>
          <p:cNvSpPr>
            <a:spLocks/>
          </p:cNvSpPr>
          <p:nvPr/>
        </p:nvSpPr>
        <p:spPr bwMode="auto">
          <a:xfrm>
            <a:off x="1208617" y="2561089"/>
            <a:ext cx="299054" cy="32276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E36C0F-BB1C-4C2C-BF3C-0C79267C03AC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8AF5E9-F4FC-450A-B066-4CAE2316906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8643C603-DB13-47D1-A2C3-63136C093E6D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216A16-F907-427A-A93F-DE4F9366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2A9267-C749-430B-AB08-8519353996D4}"/>
              </a:ext>
            </a:extLst>
          </p:cNvPr>
          <p:cNvSpPr/>
          <p:nvPr/>
        </p:nvSpPr>
        <p:spPr>
          <a:xfrm>
            <a:off x="7315200" y="1856847"/>
            <a:ext cx="1576874" cy="4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45D3C0-B356-446F-8467-7A06D43A2ECE}"/>
              </a:ext>
            </a:extLst>
          </p:cNvPr>
          <p:cNvSpPr/>
          <p:nvPr/>
        </p:nvSpPr>
        <p:spPr>
          <a:xfrm>
            <a:off x="2671360" y="1716007"/>
            <a:ext cx="7925304" cy="22504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외부 데이터</a:t>
            </a:r>
            <a:endParaRPr lang="en-US" altLang="ko-KR" sz="2000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주가 데이터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주가 데이터를 통한 시장 정보 반영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 데이터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기온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습도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풍속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강수량 정보 반영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뉴스 시청률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KBS 9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 뉴스 시청률 정보 반영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외부 데이터를 활용하여 코로나 등 소비에 영향을 미치는 외부요인을 반영하려 노력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400FD1-6384-45F3-95F3-C9A5C8D69004}"/>
              </a:ext>
            </a:extLst>
          </p:cNvPr>
          <p:cNvSpPr/>
          <p:nvPr/>
        </p:nvSpPr>
        <p:spPr>
          <a:xfrm>
            <a:off x="-74645" y="1251338"/>
            <a:ext cx="12400384" cy="2718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정보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취급액에서 추출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</a:t>
            </a:r>
            <a:r>
              <a:rPr lang="ko-KR" altLang="en-US" sz="1400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데이터</a:t>
            </a:r>
            <a:endParaRPr lang="en-US" altLang="ko-KR" sz="1400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6F77A-4218-4674-87E8-9995EC6B8AD2}"/>
              </a:ext>
            </a:extLst>
          </p:cNvPr>
          <p:cNvSpPr/>
          <p:nvPr/>
        </p:nvSpPr>
        <p:spPr>
          <a:xfrm>
            <a:off x="9463332" y="1252634"/>
            <a:ext cx="1371600" cy="2718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데이터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7CB59D-4B17-4F96-823D-F5A2BC713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84" y="6197408"/>
            <a:ext cx="1107995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market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http://www.krx.co.kr/main/main.jsp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weather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https://data.kma.go.kr/cmmn/main.do;jsessionid=0fGAqAErnuTWTCjBKbCuIrrMHudZZO1LC7F2Kp6BL8Xtsnm5V9UTLzFLm9JedHuI.was02_servlet_engine5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https://www.nielsenkorea.co.kr/tv_terrestrial_day.asp?menu=Tit_1&amp;sub_menu=1_1&amp;area=00&amp;begin_date=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DFBFA4-B4CE-4BD6-B8F3-E873218D0E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40" y="4005998"/>
            <a:ext cx="2209618" cy="1922106"/>
          </a:xfrm>
          <a:prstGeom prst="rect">
            <a:avLst/>
          </a:prstGeom>
          <a:ln w="28575">
            <a:solidFill>
              <a:srgbClr val="62847D"/>
            </a:solidFill>
          </a:ln>
        </p:spPr>
      </p:pic>
      <p:pic>
        <p:nvPicPr>
          <p:cNvPr id="10" name="그림 9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B6CAF12C-CDCC-4114-8F68-05CAB28437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7"/>
          <a:stretch/>
        </p:blipFill>
        <p:spPr>
          <a:xfrm>
            <a:off x="8694704" y="4001958"/>
            <a:ext cx="2593636" cy="1930186"/>
          </a:xfrm>
          <a:prstGeom prst="rect">
            <a:avLst/>
          </a:prstGeom>
          <a:ln w="28575">
            <a:solidFill>
              <a:srgbClr val="62847D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642E37-A93A-4ED1-B222-0F7853B1C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r="812"/>
          <a:stretch/>
        </p:blipFill>
        <p:spPr>
          <a:xfrm>
            <a:off x="4748355" y="3991214"/>
            <a:ext cx="3382652" cy="1951675"/>
          </a:xfrm>
          <a:prstGeom prst="rect">
            <a:avLst/>
          </a:prstGeom>
          <a:ln w="28575">
            <a:solidFill>
              <a:srgbClr val="62847D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5B205-726C-491F-9AE7-0814A56F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0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EDA &amp; Feature Engineering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EDA</a:t>
            </a:r>
          </a:p>
        </p:txBody>
      </p:sp>
      <p:sp>
        <p:nvSpPr>
          <p:cNvPr id="13" name="자유형 23">
            <a:extLst>
              <a:ext uri="{FF2B5EF4-FFF2-40B4-BE49-F238E27FC236}">
                <a16:creationId xmlns:a16="http://schemas.microsoft.com/office/drawing/2014/main" id="{E1AFF975-C26E-4DBE-93CE-56A81CD36C3D}"/>
              </a:ext>
            </a:extLst>
          </p:cNvPr>
          <p:cNvSpPr>
            <a:spLocks/>
          </p:cNvSpPr>
          <p:nvPr/>
        </p:nvSpPr>
        <p:spPr bwMode="auto">
          <a:xfrm>
            <a:off x="1208617" y="2561089"/>
            <a:ext cx="299054" cy="32276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E36C0F-BB1C-4C2C-BF3C-0C79267C03AC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8AF5E9-F4FC-450A-B066-4CAE23169061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8643C603-DB13-47D1-A2C3-63136C093E6D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216A16-F907-427A-A93F-DE4F9366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2A9267-C749-430B-AB08-8519353996D4}"/>
              </a:ext>
            </a:extLst>
          </p:cNvPr>
          <p:cNvSpPr/>
          <p:nvPr/>
        </p:nvSpPr>
        <p:spPr>
          <a:xfrm>
            <a:off x="7315200" y="1856847"/>
            <a:ext cx="1576874" cy="428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5F82810-7D8D-4078-AB28-F0CF79A0A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01"/>
          <a:stretch/>
        </p:blipFill>
        <p:spPr>
          <a:xfrm>
            <a:off x="2357597" y="2533123"/>
            <a:ext cx="4504908" cy="40175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5CCF33-DD04-432A-84BE-BE4537D213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0" b="1857"/>
          <a:stretch/>
        </p:blipFill>
        <p:spPr>
          <a:xfrm>
            <a:off x="7260856" y="2413319"/>
            <a:ext cx="4572453" cy="41988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07AE27-07C4-40E0-A04F-A2ADAED8A8D7}"/>
              </a:ext>
            </a:extLst>
          </p:cNvPr>
          <p:cNvSpPr/>
          <p:nvPr/>
        </p:nvSpPr>
        <p:spPr>
          <a:xfrm>
            <a:off x="2671360" y="1716007"/>
            <a:ext cx="7925304" cy="5096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최종 </a:t>
            </a:r>
            <a:r>
              <a:rPr lang="en-US" altLang="ko-KR" sz="2000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789D62-2851-4E33-A370-0F3EE635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698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B4414BA-3E57-4188-A8E0-787ABF505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7173" y="6313297"/>
            <a:ext cx="919342" cy="326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C0293F-BD23-43A5-B94B-3A38B9869FEC}"/>
              </a:ext>
            </a:extLst>
          </p:cNvPr>
          <p:cNvSpPr txBox="1"/>
          <p:nvPr/>
        </p:nvSpPr>
        <p:spPr>
          <a:xfrm>
            <a:off x="2938021" y="3129318"/>
            <a:ext cx="6315958" cy="121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sp>
        <p:nvSpPr>
          <p:cNvPr id="7" name="자유형 23">
            <a:extLst>
              <a:ext uri="{FF2B5EF4-FFF2-40B4-BE49-F238E27FC236}">
                <a16:creationId xmlns:a16="http://schemas.microsoft.com/office/drawing/2014/main" id="{2A441897-3C8B-4903-94DC-817E21788649}"/>
              </a:ext>
            </a:extLst>
          </p:cNvPr>
          <p:cNvSpPr>
            <a:spLocks/>
          </p:cNvSpPr>
          <p:nvPr/>
        </p:nvSpPr>
        <p:spPr bwMode="auto">
          <a:xfrm>
            <a:off x="5705971" y="2388638"/>
            <a:ext cx="582861" cy="56053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6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48421C-13BD-4D1A-8F95-76C06ABB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E243BBC-649B-4628-BC43-057C837FB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597098"/>
              </p:ext>
            </p:extLst>
          </p:nvPr>
        </p:nvGraphicFramePr>
        <p:xfrm>
          <a:off x="2127379" y="1963981"/>
          <a:ext cx="924147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494">
                  <a:extLst>
                    <a:ext uri="{9D8B030D-6E8A-4147-A177-3AD203B41FA5}">
                      <a16:colId xmlns:a16="http://schemas.microsoft.com/office/drawing/2014/main" val="1987226250"/>
                    </a:ext>
                  </a:extLst>
                </a:gridCol>
                <a:gridCol w="2501993">
                  <a:extLst>
                    <a:ext uri="{9D8B030D-6E8A-4147-A177-3AD203B41FA5}">
                      <a16:colId xmlns:a16="http://schemas.microsoft.com/office/drawing/2014/main" val="2215658288"/>
                    </a:ext>
                  </a:extLst>
                </a:gridCol>
                <a:gridCol w="2501993">
                  <a:extLst>
                    <a:ext uri="{9D8B030D-6E8A-4147-A177-3AD203B41FA5}">
                      <a16:colId xmlns:a16="http://schemas.microsoft.com/office/drawing/2014/main" val="482625733"/>
                    </a:ext>
                  </a:extLst>
                </a:gridCol>
                <a:gridCol w="2501993">
                  <a:extLst>
                    <a:ext uri="{9D8B030D-6E8A-4147-A177-3AD203B41FA5}">
                      <a16:colId xmlns:a16="http://schemas.microsoft.com/office/drawing/2014/main" val="1790688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Model1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Model2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Model3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7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 selection</a:t>
                      </a:r>
                    </a:p>
                    <a:p>
                      <a:pPr algn="ctr" latinLnBrk="1"/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상품군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별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분리</a:t>
                      </a:r>
                      <a:endParaRPr lang="en-US" altLang="ko-KR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 selection</a:t>
                      </a:r>
                    </a:p>
                    <a:p>
                      <a:pPr algn="ctr" latinLnBrk="1"/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상품군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별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분리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시간 관련 변수</a:t>
                      </a:r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상품명</a:t>
                      </a:r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endParaRPr lang="ko-KR" altLang="en-US" sz="18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204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방식</a:t>
                      </a:r>
                    </a:p>
                  </a:txBody>
                  <a:tcPr anchor="ctr"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LGBM, XGB ,</a:t>
                      </a:r>
                      <a:r>
                        <a:rPr lang="en-US" altLang="ko-KR" sz="18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Catboost</a:t>
                      </a:r>
                      <a:endParaRPr lang="en-US" altLang="ko-KR" sz="18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앙상블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LGBM, XGB, </a:t>
                      </a:r>
                      <a:r>
                        <a:rPr lang="en-US" altLang="ko-KR" sz="18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Catboost</a:t>
                      </a:r>
                      <a:endParaRPr lang="en-US" altLang="ko-KR" sz="18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앙상블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TextCNN</a:t>
                      </a:r>
                      <a:endParaRPr lang="ko-KR" altLang="en-US" sz="18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83485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32BE00-A1AE-4A80-9F5A-553F80F7EF1B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3BA2FD7-1BF5-4444-AB01-0DD6571C3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287771C-F29E-4E89-8300-E8C25FCF5DF7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6404F67F-FAEC-4FD0-A755-F71ECF349CA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오른쪽 대괄호 22">
                <a:extLst>
                  <a:ext uri="{FF2B5EF4-FFF2-40B4-BE49-F238E27FC236}">
                    <a16:creationId xmlns:a16="http://schemas.microsoft.com/office/drawing/2014/main" id="{94A86591-7B4B-43D4-9D29-4C7424ADEB8A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6AF10F-973B-4AF3-8103-D0594CAF1E54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2ADA53-3BAB-4605-AFC4-CDB2E552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81860B0C-FC72-4E27-B1B5-06CCEA7AFEE0}"/>
              </a:ext>
            </a:extLst>
          </p:cNvPr>
          <p:cNvSpPr/>
          <p:nvPr/>
        </p:nvSpPr>
        <p:spPr>
          <a:xfrm rot="16200000">
            <a:off x="6043824" y="2591074"/>
            <a:ext cx="502695" cy="2879814"/>
          </a:xfrm>
          <a:prstGeom prst="leftBrace">
            <a:avLst>
              <a:gd name="adj1" fmla="val 33809"/>
              <a:gd name="adj2" fmla="val 52583"/>
            </a:avLst>
          </a:prstGeom>
          <a:ln w="38100">
            <a:solidFill>
              <a:srgbClr val="6284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7848A290-8D57-494D-8972-B45C29D072EB}"/>
              </a:ext>
            </a:extLst>
          </p:cNvPr>
          <p:cNvSpPr/>
          <p:nvPr/>
        </p:nvSpPr>
        <p:spPr>
          <a:xfrm rot="16200000">
            <a:off x="8743481" y="3926275"/>
            <a:ext cx="502695" cy="2879814"/>
          </a:xfrm>
          <a:prstGeom prst="leftBrace">
            <a:avLst>
              <a:gd name="adj1" fmla="val 33809"/>
              <a:gd name="adj2" fmla="val 52583"/>
            </a:avLst>
          </a:prstGeom>
          <a:ln w="38100">
            <a:solidFill>
              <a:srgbClr val="6284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644130-7F16-42FA-9FE6-FD5B6CA727DA}"/>
              </a:ext>
            </a:extLst>
          </p:cNvPr>
          <p:cNvSpPr/>
          <p:nvPr/>
        </p:nvSpPr>
        <p:spPr>
          <a:xfrm>
            <a:off x="5485360" y="4373322"/>
            <a:ext cx="1981181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Weighted sum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FBE204-294E-4E69-BCBD-DBB5D7D8A124}"/>
              </a:ext>
            </a:extLst>
          </p:cNvPr>
          <p:cNvSpPr/>
          <p:nvPr/>
        </p:nvSpPr>
        <p:spPr>
          <a:xfrm>
            <a:off x="8185017" y="5617530"/>
            <a:ext cx="1981181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Weighted sum</a:t>
            </a:r>
          </a:p>
        </p:txBody>
      </p:sp>
    </p:spTree>
    <p:extLst>
      <p:ext uri="{BB962C8B-B14F-4D97-AF65-F5344CB8AC3E}">
        <p14:creationId xmlns:p14="http://schemas.microsoft.com/office/powerpoint/2010/main" val="705814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EAE61B-38AB-4DF0-BE0A-DF6391F484A0}"/>
              </a:ext>
            </a:extLst>
          </p:cNvPr>
          <p:cNvSpPr txBox="1"/>
          <p:nvPr/>
        </p:nvSpPr>
        <p:spPr>
          <a:xfrm>
            <a:off x="5413605" y="3276400"/>
            <a:ext cx="6416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별로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분포를 비교해보았을 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전반적으로 지수적으로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감소하는 모습을 보임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그리고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몇몇 </a:t>
            </a:r>
            <a:r>
              <a:rPr lang="ko-KR" altLang="en-US" sz="1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속옷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농수축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이미용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잡화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 </a:t>
            </a:r>
          </a:p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침구 등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대해서는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뭉쳐 있는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경향도 보임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 startAt="2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Regression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트리모델의 목적함수를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tweedie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등으로 조정함으로써 취급액의 분포를 반영하도록 함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일반적으로 각 상품군에 따라 판매단가나 수요 등이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다를 것이므로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모델로 예측하는 것이 보다 합리적일 것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판단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DCD37F-F845-4B50-80C0-DAC2659B529D}"/>
              </a:ext>
            </a:extLst>
          </p:cNvPr>
          <p:cNvGrpSpPr/>
          <p:nvPr/>
        </p:nvGrpSpPr>
        <p:grpSpPr>
          <a:xfrm>
            <a:off x="1059108" y="2997606"/>
            <a:ext cx="4093725" cy="3433218"/>
            <a:chOff x="993794" y="2926261"/>
            <a:chExt cx="4093725" cy="3433218"/>
          </a:xfrm>
        </p:grpSpPr>
        <p:pic>
          <p:nvPicPr>
            <p:cNvPr id="24" name="그림 23" descr="화면, 건물, 창문, 시계이(가) 표시된 사진&#10;&#10;자동 생성된 설명">
              <a:extLst>
                <a:ext uri="{FF2B5EF4-FFF2-40B4-BE49-F238E27FC236}">
                  <a16:creationId xmlns:a16="http://schemas.microsoft.com/office/drawing/2014/main" id="{DF0DF974-C814-48D5-99AC-4EFDE6873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94" y="2926261"/>
              <a:ext cx="4093725" cy="343321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E6A71C-5A92-44DD-AB30-59C1120B6A80}"/>
                </a:ext>
              </a:extLst>
            </p:cNvPr>
            <p:cNvSpPr/>
            <p:nvPr/>
          </p:nvSpPr>
          <p:spPr>
            <a:xfrm>
              <a:off x="1863199" y="3012541"/>
              <a:ext cx="10198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Clothes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FDA334-27D6-4274-91C6-9E8BCC645315}"/>
                </a:ext>
              </a:extLst>
            </p:cNvPr>
            <p:cNvSpPr/>
            <p:nvPr/>
          </p:nvSpPr>
          <p:spPr>
            <a:xfrm>
              <a:off x="4288122" y="3000017"/>
              <a:ext cx="760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Inner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4803B07-AEDF-4609-9AEB-3C6E659673E9}"/>
                </a:ext>
              </a:extLst>
            </p:cNvPr>
            <p:cNvSpPr/>
            <p:nvPr/>
          </p:nvSpPr>
          <p:spPr>
            <a:xfrm>
              <a:off x="1911214" y="3594600"/>
              <a:ext cx="10262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Kitchen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50E97DF-741F-4D12-9D24-787B3F41A1EA}"/>
                </a:ext>
              </a:extLst>
            </p:cNvPr>
            <p:cNvSpPr/>
            <p:nvPr/>
          </p:nvSpPr>
          <p:spPr>
            <a:xfrm>
              <a:off x="4315373" y="3594600"/>
              <a:ext cx="7328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Food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8D973B0-6FF2-4F16-932F-C3F8CAEF9239}"/>
                </a:ext>
              </a:extLst>
            </p:cNvPr>
            <p:cNvSpPr/>
            <p:nvPr/>
          </p:nvSpPr>
          <p:spPr>
            <a:xfrm>
              <a:off x="1911214" y="4174551"/>
              <a:ext cx="9552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Beauty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AB2D6E5-DDFE-4224-B305-4C6AE65AB6B9}"/>
                </a:ext>
              </a:extLst>
            </p:cNvPr>
            <p:cNvSpPr/>
            <p:nvPr/>
          </p:nvSpPr>
          <p:spPr>
            <a:xfrm>
              <a:off x="4333240" y="4158204"/>
              <a:ext cx="638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Elec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CEFC78A-667A-49CD-A94B-2EDC6055849E}"/>
                </a:ext>
              </a:extLst>
            </p:cNvPr>
            <p:cNvSpPr/>
            <p:nvPr/>
          </p:nvSpPr>
          <p:spPr>
            <a:xfrm>
              <a:off x="1995371" y="4754502"/>
              <a:ext cx="875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Goods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6DA3167-7E56-4306-A51D-01881AD3FE0E}"/>
                </a:ext>
              </a:extLst>
            </p:cNvPr>
            <p:cNvSpPr/>
            <p:nvPr/>
          </p:nvSpPr>
          <p:spPr>
            <a:xfrm>
              <a:off x="4142249" y="4738098"/>
              <a:ext cx="9060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Health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AE5E1E3-EF0A-46A2-9C16-C4648823E771}"/>
                </a:ext>
              </a:extLst>
            </p:cNvPr>
            <p:cNvSpPr/>
            <p:nvPr/>
          </p:nvSpPr>
          <p:spPr>
            <a:xfrm>
              <a:off x="2205364" y="5245241"/>
              <a:ext cx="5373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 err="1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Etc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E8ECE2-8CBC-4352-85CC-A82788A90725}"/>
                </a:ext>
              </a:extLst>
            </p:cNvPr>
            <p:cNvSpPr/>
            <p:nvPr/>
          </p:nvSpPr>
          <p:spPr>
            <a:xfrm>
              <a:off x="4310777" y="5233095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 err="1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Furn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1462704-E43B-4032-88E6-28FDACDEF3EC}"/>
                </a:ext>
              </a:extLst>
            </p:cNvPr>
            <p:cNvSpPr/>
            <p:nvPr/>
          </p:nvSpPr>
          <p:spPr>
            <a:xfrm>
              <a:off x="2134832" y="5828063"/>
              <a:ext cx="6078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chemeClr val="bg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Bed</a:t>
              </a:r>
              <a:endParaRPr lang="ko-KR" altLang="en-US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85EFB1-1206-4676-BC45-F7138642B9C7}"/>
              </a:ext>
            </a:extLst>
          </p:cNvPr>
          <p:cNvSpPr txBox="1"/>
          <p:nvPr/>
        </p:nvSpPr>
        <p:spPr>
          <a:xfrm>
            <a:off x="1909852" y="1744403"/>
            <a:ext cx="254749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ko-KR" altLang="en-US" sz="2000" u="sng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상품군별</a:t>
            </a: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 학습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1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B4414BA-3E57-4188-A8E0-787ABF505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7173" y="6313297"/>
            <a:ext cx="919342" cy="326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4E9A5-5D40-4E16-B2F7-FB6B35C4BDF5}"/>
              </a:ext>
            </a:extLst>
          </p:cNvPr>
          <p:cNvSpPr txBox="1"/>
          <p:nvPr/>
        </p:nvSpPr>
        <p:spPr>
          <a:xfrm>
            <a:off x="2938021" y="3129318"/>
            <a:ext cx="6315958" cy="121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TextCNN</a:t>
            </a:r>
            <a:endParaRPr lang="en-US" altLang="ko-KR" sz="5400" b="1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10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AD3A8D-6852-409A-B940-C6666A5D5F22}"/>
              </a:ext>
            </a:extLst>
          </p:cNvPr>
          <p:cNvSpPr txBox="1"/>
          <p:nvPr/>
        </p:nvSpPr>
        <p:spPr>
          <a:xfrm>
            <a:off x="1863199" y="1948917"/>
            <a:ext cx="9805890" cy="4299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TextCNN</a:t>
            </a:r>
            <a:endParaRPr lang="en-US" altLang="ko-KR" sz="2000" u="sng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상품명  </a:t>
            </a:r>
            <a:r>
              <a:rPr lang="en-US" altLang="ko-KR" sz="2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 (</a:t>
            </a:r>
            <a:r>
              <a:rPr lang="ko-KR" altLang="en-US" sz="2000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도냄</a:t>
            </a:r>
            <a:r>
              <a:rPr lang="en-US" altLang="ko-KR" sz="2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일시불</a:t>
            </a:r>
            <a:r>
              <a:rPr lang="ko-KR" altLang="en-US" sz="2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쿠쿠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</a:t>
            </a:r>
            <a:r>
              <a:rPr lang="ko-KR" altLang="en-US" sz="2000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밥솥</a:t>
            </a:r>
            <a:r>
              <a:rPr lang="ko-KR" altLang="en-US" sz="20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0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인용 </a:t>
            </a:r>
            <a:endParaRPr lang="en-US" altLang="ko-KR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무이자</a:t>
            </a:r>
            <a:r>
              <a:rPr lang="en-US" altLang="ko-KR" dirty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일시불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상품특성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브랜드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용량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 상품명에 담긴 정보가 많다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Tree based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(LGBM,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이런 정보를 완벽히 활용하기 어려움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상품명이 가지고 있는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취급액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예측에 바로 적용할 수 있는 모델의 필요성이 제기됨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텍스트 시퀀스와 달리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조사나 연결 어미가 적고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term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단위로 의미가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chunking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되어있다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브랜드 등의 고유명사도 많다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텍스트 전처리가 필요함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( term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단위의 의미를 해치지 않도록 기존의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tokenizer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를 사용하기 보다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   Space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를 기준으로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split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하는 식으로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tokenizing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80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AD3A8D-6852-409A-B940-C6666A5D5F22}"/>
              </a:ext>
            </a:extLst>
          </p:cNvPr>
          <p:cNvSpPr txBox="1"/>
          <p:nvPr/>
        </p:nvSpPr>
        <p:spPr>
          <a:xfrm>
            <a:off x="1863199" y="1948917"/>
            <a:ext cx="1577355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TextCNN</a:t>
            </a:r>
            <a:endParaRPr lang="en-US" altLang="ko-KR" sz="2000" u="sng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CB4353-0531-4E47-A4A5-A0BB15FC5756}"/>
              </a:ext>
            </a:extLst>
          </p:cNvPr>
          <p:cNvGrpSpPr/>
          <p:nvPr/>
        </p:nvGrpSpPr>
        <p:grpSpPr>
          <a:xfrm>
            <a:off x="2232728" y="1884383"/>
            <a:ext cx="7385763" cy="3898971"/>
            <a:chOff x="2555034" y="2564338"/>
            <a:chExt cx="7385763" cy="389897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4C6800-70A0-42D1-80C9-1E6A30890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30" r="23254" b="44029"/>
            <a:stretch/>
          </p:blipFill>
          <p:spPr>
            <a:xfrm>
              <a:off x="2555034" y="3322983"/>
              <a:ext cx="5838459" cy="30154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472B551-F853-4190-B8ED-668405F7B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16" t="28827" r="2660" b="14319"/>
            <a:stretch/>
          </p:blipFill>
          <p:spPr>
            <a:xfrm>
              <a:off x="8501108" y="2564338"/>
              <a:ext cx="1439689" cy="389897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D24991-7E90-423F-87F3-9B0EB0E8C6AA}"/>
              </a:ext>
            </a:extLst>
          </p:cNvPr>
          <p:cNvSpPr/>
          <p:nvPr/>
        </p:nvSpPr>
        <p:spPr>
          <a:xfrm>
            <a:off x="3603312" y="5909275"/>
            <a:ext cx="6306278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 ---  Convolutions and max pooling  ---  FC layer    </a:t>
            </a:r>
          </a:p>
        </p:txBody>
      </p:sp>
    </p:spTree>
    <p:extLst>
      <p:ext uri="{BB962C8B-B14F-4D97-AF65-F5344CB8AC3E}">
        <p14:creationId xmlns:p14="http://schemas.microsoft.com/office/powerpoint/2010/main" val="2262470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AD3A8D-6852-409A-B940-C6666A5D5F22}"/>
              </a:ext>
            </a:extLst>
          </p:cNvPr>
          <p:cNvSpPr txBox="1"/>
          <p:nvPr/>
        </p:nvSpPr>
        <p:spPr>
          <a:xfrm>
            <a:off x="1863199" y="1948917"/>
            <a:ext cx="1577355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TextCNN</a:t>
            </a:r>
            <a:endParaRPr lang="en-US" altLang="ko-KR" sz="2000" u="sng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392246-50D1-4545-B516-5DC41DD1065C}"/>
              </a:ext>
            </a:extLst>
          </p:cNvPr>
          <p:cNvGrpSpPr/>
          <p:nvPr/>
        </p:nvGrpSpPr>
        <p:grpSpPr>
          <a:xfrm>
            <a:off x="1053430" y="3335236"/>
            <a:ext cx="2996679" cy="2799509"/>
            <a:chOff x="2363864" y="3316785"/>
            <a:chExt cx="2996679" cy="2799509"/>
          </a:xfrm>
        </p:grpSpPr>
        <p:pic>
          <p:nvPicPr>
            <p:cNvPr id="24" name="table">
              <a:extLst>
                <a:ext uri="{FF2B5EF4-FFF2-40B4-BE49-F238E27FC236}">
                  <a16:creationId xmlns:a16="http://schemas.microsoft.com/office/drawing/2014/main" id="{59F706AD-2581-4647-A7B9-EFE7CCD4F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4102" y="3316785"/>
              <a:ext cx="1846441" cy="2501763"/>
            </a:xfrm>
            <a:prstGeom prst="rect">
              <a:avLst/>
            </a:prstGeom>
          </p:spPr>
        </p:pic>
        <p:pic>
          <p:nvPicPr>
            <p:cNvPr id="25" name="table">
              <a:extLst>
                <a:ext uri="{FF2B5EF4-FFF2-40B4-BE49-F238E27FC236}">
                  <a16:creationId xmlns:a16="http://schemas.microsoft.com/office/drawing/2014/main" id="{61F2B7E8-CCD9-4D26-8353-F00CDB40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1111" y="3465658"/>
              <a:ext cx="1846441" cy="2501763"/>
            </a:xfrm>
            <a:prstGeom prst="rect">
              <a:avLst/>
            </a:prstGeom>
          </p:spPr>
        </p:pic>
        <p:pic>
          <p:nvPicPr>
            <p:cNvPr id="26" name="table">
              <a:extLst>
                <a:ext uri="{FF2B5EF4-FFF2-40B4-BE49-F238E27FC236}">
                  <a16:creationId xmlns:a16="http://schemas.microsoft.com/office/drawing/2014/main" id="{62BDC118-C2F1-4D82-A304-8970FA40D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8121" y="3614531"/>
              <a:ext cx="1846441" cy="250176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7D26536-D81C-451A-9A76-F8422CB0E214}"/>
                </a:ext>
              </a:extLst>
            </p:cNvPr>
            <p:cNvSpPr/>
            <p:nvPr/>
          </p:nvSpPr>
          <p:spPr>
            <a:xfrm>
              <a:off x="3142272" y="5173550"/>
              <a:ext cx="1858118" cy="935002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A396B34-F557-4A0E-9ECC-C3475A4A00E1}"/>
                </a:ext>
              </a:extLst>
            </p:cNvPr>
            <p:cNvSpPr/>
            <p:nvPr/>
          </p:nvSpPr>
          <p:spPr>
            <a:xfrm>
              <a:off x="3150018" y="4240488"/>
              <a:ext cx="1852628" cy="1248691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70">
              <a:extLst>
                <a:ext uri="{FF2B5EF4-FFF2-40B4-BE49-F238E27FC236}">
                  <a16:creationId xmlns:a16="http://schemas.microsoft.com/office/drawing/2014/main" id="{CFDFBEB7-960F-480C-A7E4-C9C5BD6B273B}"/>
                </a:ext>
              </a:extLst>
            </p:cNvPr>
            <p:cNvSpPr txBox="1"/>
            <p:nvPr/>
          </p:nvSpPr>
          <p:spPr>
            <a:xfrm>
              <a:off x="2504682" y="3658057"/>
              <a:ext cx="9903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무이자</a:t>
              </a:r>
            </a:p>
          </p:txBody>
        </p:sp>
        <p:sp>
          <p:nvSpPr>
            <p:cNvPr id="30" name="TextBox 71">
              <a:extLst>
                <a:ext uri="{FF2B5EF4-FFF2-40B4-BE49-F238E27FC236}">
                  <a16:creationId xmlns:a16="http://schemas.microsoft.com/office/drawing/2014/main" id="{04A6343C-E839-42EC-95F7-CE0BE7A11BE1}"/>
                </a:ext>
              </a:extLst>
            </p:cNvPr>
            <p:cNvSpPr txBox="1"/>
            <p:nvPr/>
          </p:nvSpPr>
          <p:spPr>
            <a:xfrm>
              <a:off x="2511224" y="3963305"/>
              <a:ext cx="1646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테이트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72">
              <a:extLst>
                <a:ext uri="{FF2B5EF4-FFF2-40B4-BE49-F238E27FC236}">
                  <a16:creationId xmlns:a16="http://schemas.microsoft.com/office/drawing/2014/main" id="{C3C7F327-F89F-43E9-8806-4D55390DBC06}"/>
                </a:ext>
              </a:extLst>
            </p:cNvPr>
            <p:cNvSpPr txBox="1"/>
            <p:nvPr/>
          </p:nvSpPr>
          <p:spPr>
            <a:xfrm>
              <a:off x="2363864" y="4276098"/>
              <a:ext cx="1212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셀린니트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TextBox 73">
              <a:extLst>
                <a:ext uri="{FF2B5EF4-FFF2-40B4-BE49-F238E27FC236}">
                  <a16:creationId xmlns:a16="http://schemas.microsoft.com/office/drawing/2014/main" id="{A0DEE7DC-A4E9-42CF-9C83-C46F12E61A30}"/>
                </a:ext>
              </a:extLst>
            </p:cNvPr>
            <p:cNvSpPr txBox="1"/>
            <p:nvPr/>
          </p:nvSpPr>
          <p:spPr>
            <a:xfrm>
              <a:off x="2748971" y="4601303"/>
              <a:ext cx="659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종</a:t>
              </a:r>
            </a:p>
          </p:txBody>
        </p:sp>
        <p:sp>
          <p:nvSpPr>
            <p:cNvPr id="33" name="TextBox 74">
              <a:extLst>
                <a:ext uri="{FF2B5EF4-FFF2-40B4-BE49-F238E27FC236}">
                  <a16:creationId xmlns:a16="http://schemas.microsoft.com/office/drawing/2014/main" id="{EA4B4EF8-4EBC-4ACE-9902-A6A2A05BCDBA}"/>
                </a:ext>
              </a:extLst>
            </p:cNvPr>
            <p:cNvSpPr txBox="1"/>
            <p:nvPr/>
          </p:nvSpPr>
          <p:spPr>
            <a:xfrm>
              <a:off x="2858236" y="4910989"/>
              <a:ext cx="659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…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17872E-C8B6-4C09-BE52-8E554921C476}"/>
              </a:ext>
            </a:extLst>
          </p:cNvPr>
          <p:cNvSpPr/>
          <p:nvPr/>
        </p:nvSpPr>
        <p:spPr>
          <a:xfrm>
            <a:off x="4804067" y="4543810"/>
            <a:ext cx="6675652" cy="129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상품 이어도 시간대에 따라 매출이 달라짐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데이터가 들어올 때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oov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등이 발생할 수 있음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소분류 등 상품명에 추가하여 인풋으로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F5AA36-CCC3-44A2-A134-B8ED37C044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599"/>
          <a:stretch/>
        </p:blipFill>
        <p:spPr>
          <a:xfrm>
            <a:off x="4832279" y="2371882"/>
            <a:ext cx="6260512" cy="779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E2955D-20C6-4AB9-BD2F-B9779C364A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6986"/>
          <a:stretch/>
        </p:blipFill>
        <p:spPr>
          <a:xfrm>
            <a:off x="4832279" y="3431842"/>
            <a:ext cx="6260512" cy="6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2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AD3A8D-6852-409A-B940-C6666A5D5F22}"/>
              </a:ext>
            </a:extLst>
          </p:cNvPr>
          <p:cNvSpPr txBox="1"/>
          <p:nvPr/>
        </p:nvSpPr>
        <p:spPr>
          <a:xfrm>
            <a:off x="1863199" y="1948917"/>
            <a:ext cx="4046942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TextCNN</a:t>
            </a:r>
            <a:endParaRPr lang="en-US" altLang="ko-KR" sz="2000" u="sng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Convolutions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polling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23CC84D-3C2A-4430-9C77-BE6430151B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15230" r="23254" b="44029"/>
          <a:stretch/>
        </p:blipFill>
        <p:spPr>
          <a:xfrm>
            <a:off x="907128" y="3249730"/>
            <a:ext cx="3105868" cy="301547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EE1B8E-17A4-4925-95C0-A60BF865F506}"/>
              </a:ext>
            </a:extLst>
          </p:cNvPr>
          <p:cNvSpPr/>
          <p:nvPr/>
        </p:nvSpPr>
        <p:spPr>
          <a:xfrm>
            <a:off x="4175685" y="3577062"/>
            <a:ext cx="764620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하나의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conv layer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convolution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(window size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context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파악하므로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window size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 startAt="2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window size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마다 필터 개수를 다르게 함으로써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문맥을 반영 정도에 대해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가중치를 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(1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까지 다양한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window size, 15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35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까지 다양한 필터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개수 사용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conv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layer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통과 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(dropout-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relu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max pooling layer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통과시켜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문맥에서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두드러지는 특징을 추출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01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B4414BA-3E57-4188-A8E0-787ABF505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7173" y="6313297"/>
            <a:ext cx="919342" cy="326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C0293F-BD23-43A5-B94B-3A38B9869FEC}"/>
              </a:ext>
            </a:extLst>
          </p:cNvPr>
          <p:cNvSpPr txBox="1"/>
          <p:nvPr/>
        </p:nvSpPr>
        <p:spPr>
          <a:xfrm>
            <a:off x="2938021" y="3129318"/>
            <a:ext cx="6315958" cy="2465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</a:t>
            </a:r>
            <a:r>
              <a:rPr lang="en-US" altLang="ko-KR" sz="5400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데이터의 이해</a:t>
            </a:r>
            <a:r>
              <a:rPr lang="en-US" altLang="ko-KR" sz="5400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13A66EC-0D0C-45E9-8BC0-61D5ED67884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663682" y="2409716"/>
            <a:ext cx="658053" cy="71960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72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AD3A8D-6852-409A-B940-C6666A5D5F22}"/>
              </a:ext>
            </a:extLst>
          </p:cNvPr>
          <p:cNvSpPr txBox="1"/>
          <p:nvPr/>
        </p:nvSpPr>
        <p:spPr>
          <a:xfrm>
            <a:off x="1863199" y="1948917"/>
            <a:ext cx="1699824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TextCNN</a:t>
            </a:r>
            <a:endParaRPr lang="en-US" altLang="ko-KR" sz="2000" u="sng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2" descr="Image for post">
            <a:extLst>
              <a:ext uri="{FF2B5EF4-FFF2-40B4-BE49-F238E27FC236}">
                <a16:creationId xmlns:a16="http://schemas.microsoft.com/office/drawing/2014/main" id="{F59222CC-E993-4195-8845-E44BC3F18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8"/>
          <a:stretch/>
        </p:blipFill>
        <p:spPr bwMode="auto">
          <a:xfrm>
            <a:off x="1417324" y="3249730"/>
            <a:ext cx="2440004" cy="316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51CB35-C320-4421-BAA9-597FB9CE509E}"/>
              </a:ext>
            </a:extLst>
          </p:cNvPr>
          <p:cNvSpPr txBox="1"/>
          <p:nvPr/>
        </p:nvSpPr>
        <p:spPr>
          <a:xfrm>
            <a:off x="4936930" y="3529225"/>
            <a:ext cx="6306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linear layer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여러 번 통과시켜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network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표현할 수 있는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분포가 좀 더 다양해짐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이를 이용해 예측력을 높이고자 함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overfitting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방지하기 위해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dropout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적용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0F9E0D-70BB-44B4-A7B6-99943FA3B974}"/>
              </a:ext>
            </a:extLst>
          </p:cNvPr>
          <p:cNvSpPr/>
          <p:nvPr/>
        </p:nvSpPr>
        <p:spPr>
          <a:xfrm>
            <a:off x="5042158" y="21048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그림 수정 매우 필요</a:t>
            </a:r>
            <a:r>
              <a:rPr lang="en-US" altLang="ko-KR" dirty="0"/>
              <a:t>! (</a:t>
            </a:r>
            <a:r>
              <a:rPr lang="en-US" altLang="ko-KR" dirty="0" err="1"/>
              <a:t>softmax</a:t>
            </a:r>
            <a:r>
              <a:rPr lang="ko-KR" altLang="en-US" dirty="0"/>
              <a:t>가 아니라 하나의 </a:t>
            </a:r>
            <a:r>
              <a:rPr lang="en-US" altLang="ko-KR" dirty="0"/>
              <a:t>output</a:t>
            </a:r>
            <a:r>
              <a:rPr lang="ko-KR" altLang="en-US" dirty="0"/>
              <a:t>을 내는 </a:t>
            </a:r>
            <a:r>
              <a:rPr lang="en-US" altLang="ko-KR" dirty="0"/>
              <a:t>regression task</a:t>
            </a:r>
            <a:r>
              <a:rPr lang="ko-KR" altLang="en-US" dirty="0"/>
              <a:t>에 맞는 그림이었으면 </a:t>
            </a:r>
            <a:r>
              <a:rPr lang="ko-KR" altLang="en-US" dirty="0" err="1"/>
              <a:t>좋겠어요</a:t>
            </a:r>
            <a:r>
              <a:rPr lang="en-US" altLang="ko-KR" dirty="0"/>
              <a:t>), </a:t>
            </a:r>
            <a:r>
              <a:rPr lang="ko-KR" altLang="en-US" dirty="0"/>
              <a:t>그리고 그림체를 앞에 거랑 좀 통일해주세요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226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B4414BA-3E57-4188-A8E0-787ABF505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7173" y="6313297"/>
            <a:ext cx="919342" cy="326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89CAC-5384-4381-988C-87CB31E0C3C4}"/>
              </a:ext>
            </a:extLst>
          </p:cNvPr>
          <p:cNvSpPr txBox="1"/>
          <p:nvPr/>
        </p:nvSpPr>
        <p:spPr>
          <a:xfrm>
            <a:off x="2938021" y="3129318"/>
            <a:ext cx="6315958" cy="175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Tree Model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LGBM, XGB, CAT</a:t>
            </a:r>
          </a:p>
        </p:txBody>
      </p:sp>
    </p:spTree>
    <p:extLst>
      <p:ext uri="{BB962C8B-B14F-4D97-AF65-F5344CB8AC3E}">
        <p14:creationId xmlns:p14="http://schemas.microsoft.com/office/powerpoint/2010/main" val="167591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11A0D-125A-49E7-BAC6-724D45ED30BE}"/>
              </a:ext>
            </a:extLst>
          </p:cNvPr>
          <p:cNvSpPr txBox="1"/>
          <p:nvPr/>
        </p:nvSpPr>
        <p:spPr>
          <a:xfrm>
            <a:off x="2038192" y="1500545"/>
            <a:ext cx="7624460" cy="5038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LGBM (Light Gradient Boosting Model)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 트리모델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트리의 균형을 맞추지 않고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leaf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노드를 지속적으로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분할하면서 진행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가볍고 속도가 빠름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eXtreme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Gradient Boosting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 트리모델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분류와 회귀 모델에서 뛰어난 성능 발휘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(Categorical Boosting)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상대적으로 범주형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(categorical)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변수를 처리하는 데 유용함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범주형 변수를 수치형 변수로 변환하는 방법의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overfitting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문제 보완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E1A4D5-ABBD-47EF-8415-D379B05A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30A3E7-3A43-4BB4-B221-D0FD628104BC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67CC576-E486-465E-9DF3-91AB09A8B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0E481B7-F6C0-46E7-8855-A9A5916C4526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D259058-00A6-4771-BF74-3DAFFA1B0533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오른쪽 대괄호 26">
                <a:extLst>
                  <a:ext uri="{FF2B5EF4-FFF2-40B4-BE49-F238E27FC236}">
                    <a16:creationId xmlns:a16="http://schemas.microsoft.com/office/drawing/2014/main" id="{8667ADCB-78E5-47DE-A9FF-E8142046196B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FA8161B-D36A-45A6-B751-B15D771F6885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47EEC90-4864-4055-8873-DFB0D73AC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69FD37D-C3A5-4437-8E5D-0C140E012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610" y="5517879"/>
            <a:ext cx="1587690" cy="607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652106-2263-47AE-AC7E-2690319D2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192" y="1595211"/>
            <a:ext cx="2969383" cy="12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5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2" descr="Hyperparameter Tuning in Python: a Complete Guide 2020 - neptune.ai">
            <a:extLst>
              <a:ext uri="{FF2B5EF4-FFF2-40B4-BE49-F238E27FC236}">
                <a16:creationId xmlns:a16="http://schemas.microsoft.com/office/drawing/2014/main" id="{983F58A4-0361-42A1-A760-FF4FFE991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7"/>
          <a:stretch/>
        </p:blipFill>
        <p:spPr bwMode="auto">
          <a:xfrm>
            <a:off x="1135117" y="2923853"/>
            <a:ext cx="2763133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yperparameter Tuning in Python: a Complete Guide 2020 - neptune.ai">
            <a:extLst>
              <a:ext uri="{FF2B5EF4-FFF2-40B4-BE49-F238E27FC236}">
                <a16:creationId xmlns:a16="http://schemas.microsoft.com/office/drawing/2014/main" id="{E8CB57D4-CFAC-46F9-B5B9-B5BFDA71A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8"/>
          <a:stretch/>
        </p:blipFill>
        <p:spPr bwMode="auto">
          <a:xfrm>
            <a:off x="4169132" y="2930494"/>
            <a:ext cx="2605939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A34FD2-9CED-40DE-ABD8-312832CF9B47}"/>
              </a:ext>
            </a:extLst>
          </p:cNvPr>
          <p:cNvSpPr txBox="1"/>
          <p:nvPr/>
        </p:nvSpPr>
        <p:spPr>
          <a:xfrm>
            <a:off x="7023203" y="3640887"/>
            <a:ext cx="4574748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기존의 방법론은 이전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step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에서의 정보를 기억하지 못하고 처음부터 다시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search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 형태로 비효율적이다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CCF5F7-7206-4F12-BA24-712BCD3164B6}"/>
              </a:ext>
            </a:extLst>
          </p:cNvPr>
          <p:cNvSpPr txBox="1"/>
          <p:nvPr/>
        </p:nvSpPr>
        <p:spPr>
          <a:xfrm>
            <a:off x="1909852" y="1744403"/>
            <a:ext cx="34220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Hyperparameter Tuning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476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87BF6-F54B-46AE-BE46-7E21E9D62CCB}"/>
              </a:ext>
            </a:extLst>
          </p:cNvPr>
          <p:cNvSpPr txBox="1"/>
          <p:nvPr/>
        </p:nvSpPr>
        <p:spPr>
          <a:xfrm>
            <a:off x="1951723" y="2440752"/>
            <a:ext cx="9417127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베이지안 최적화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Hyperparameter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선택하는 과정을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gaussian process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mean, variance 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density function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근사하는 최적화 방법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이전 파라미터의 정보가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variance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kernel function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계산 과정에서 반영되어 남아있음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4" name="Picture 4" descr="acquisition-function">
            <a:extLst>
              <a:ext uri="{FF2B5EF4-FFF2-40B4-BE49-F238E27FC236}">
                <a16:creationId xmlns:a16="http://schemas.microsoft.com/office/drawing/2014/main" id="{E4AB89BA-FCA1-44E5-BBB1-5659A0691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37" y="4475523"/>
            <a:ext cx="5501880" cy="16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74DB6-E00F-45E2-9733-D4E8EDD53ACC}"/>
              </a:ext>
            </a:extLst>
          </p:cNvPr>
          <p:cNvSpPr txBox="1"/>
          <p:nvPr/>
        </p:nvSpPr>
        <p:spPr>
          <a:xfrm>
            <a:off x="1909852" y="1744403"/>
            <a:ext cx="34220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Hyperparameter Tuning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695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E87BF6-F54B-46AE-BE46-7E21E9D62CCB}"/>
              </a:ext>
            </a:extLst>
          </p:cNvPr>
          <p:cNvSpPr txBox="1"/>
          <p:nvPr/>
        </p:nvSpPr>
        <p:spPr>
          <a:xfrm>
            <a:off x="1951723" y="2440752"/>
            <a:ext cx="941712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베이지안 최적화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E7CC5B5-AB37-42AB-AFB8-4B871B3F7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r="13582"/>
          <a:stretch/>
        </p:blipFill>
        <p:spPr>
          <a:xfrm>
            <a:off x="1769893" y="2931526"/>
            <a:ext cx="6329079" cy="360738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3ACB3DC-87CD-4625-AE26-8DCBD822F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07" y="2183399"/>
            <a:ext cx="5725324" cy="9431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3A48FC-7812-4146-88B5-27B25747CBE1}"/>
              </a:ext>
            </a:extLst>
          </p:cNvPr>
          <p:cNvSpPr txBox="1"/>
          <p:nvPr/>
        </p:nvSpPr>
        <p:spPr>
          <a:xfrm>
            <a:off x="1909852" y="1744403"/>
            <a:ext cx="34220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Hyperparameter Tuning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273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116FC96-6A43-4E9C-9924-9D96A62BB8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/>
          <a:stretch/>
        </p:blipFill>
        <p:spPr>
          <a:xfrm>
            <a:off x="5871668" y="1999217"/>
            <a:ext cx="5794952" cy="4407433"/>
          </a:xfrm>
          <a:prstGeom prst="rect">
            <a:avLst/>
          </a:prstGeom>
          <a:ln w="19050">
            <a:solidFill>
              <a:srgbClr val="62847D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ACE0F-95EB-40C7-B366-5EA061C47204}"/>
              </a:ext>
            </a:extLst>
          </p:cNvPr>
          <p:cNvSpPr txBox="1"/>
          <p:nvPr/>
        </p:nvSpPr>
        <p:spPr>
          <a:xfrm>
            <a:off x="1943075" y="2254030"/>
            <a:ext cx="359649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Permutation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importance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feature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noise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주었을 때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66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성능이 올라가면 안 좋은 </a:t>
            </a:r>
            <a:r>
              <a:rPr lang="en-US" altLang="ko-KR" dirty="0">
                <a:solidFill>
                  <a:srgbClr val="FF66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</a:t>
            </a:r>
            <a:r>
              <a:rPr lang="ko-KR" altLang="en-US" dirty="0">
                <a:solidFill>
                  <a:srgbClr val="FF66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</a:t>
            </a:r>
            <a:endParaRPr lang="en-US" altLang="ko-KR" dirty="0">
              <a:solidFill>
                <a:srgbClr val="FF66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5FD5D6-FB09-49F5-8955-DF351BBC13F0}"/>
              </a:ext>
            </a:extLst>
          </p:cNvPr>
          <p:cNvSpPr txBox="1"/>
          <p:nvPr/>
        </p:nvSpPr>
        <p:spPr>
          <a:xfrm>
            <a:off x="1909852" y="1744403"/>
            <a:ext cx="273748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selection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469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82DFE4-194E-4BCB-A2A8-87729282D484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3F46F91-7D02-47BD-94EE-27649CD37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012A02-610F-4247-998A-9DF868394D9E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9D2D1D-878E-4E29-B66E-E151205059D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:a16="http://schemas.microsoft.com/office/drawing/2014/main" id="{73F6D089-DBE4-4FB4-87A5-91629FE7CA3C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BDB8B-CE77-4242-AE6A-A7662B3AFB91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4414BA-3E57-4188-A8E0-787ABF50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AD3A8D-6852-409A-B940-C6666A5D5F22}"/>
              </a:ext>
            </a:extLst>
          </p:cNvPr>
          <p:cNvSpPr txBox="1"/>
          <p:nvPr/>
        </p:nvSpPr>
        <p:spPr>
          <a:xfrm>
            <a:off x="1909852" y="1744403"/>
            <a:ext cx="273748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selection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26282-0CED-43F2-A42D-B249C8A6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ACE0F-95EB-40C7-B366-5EA061C47204}"/>
              </a:ext>
            </a:extLst>
          </p:cNvPr>
          <p:cNvSpPr txBox="1"/>
          <p:nvPr/>
        </p:nvSpPr>
        <p:spPr>
          <a:xfrm>
            <a:off x="1968667" y="2242392"/>
            <a:ext cx="597926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Permutation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importance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상품군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 중요한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feature)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F6189C3-1E05-41CF-BD55-9C100E8C3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57875"/>
              </p:ext>
            </p:extLst>
          </p:nvPr>
        </p:nvGraphicFramePr>
        <p:xfrm>
          <a:off x="1760561" y="2866486"/>
          <a:ext cx="10058263" cy="3641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02">
                  <a:extLst>
                    <a:ext uri="{9D8B030D-6E8A-4147-A177-3AD203B41FA5}">
                      <a16:colId xmlns:a16="http://schemas.microsoft.com/office/drawing/2014/main" val="3313758123"/>
                    </a:ext>
                  </a:extLst>
                </a:gridCol>
                <a:gridCol w="9160461">
                  <a:extLst>
                    <a:ext uri="{9D8B030D-6E8A-4147-A177-3AD203B41FA5}">
                      <a16:colId xmlns:a16="http://schemas.microsoft.com/office/drawing/2014/main" val="1249191256"/>
                    </a:ext>
                  </a:extLst>
                </a:gridCol>
              </a:tblGrid>
              <a:tr h="29299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중요한 </a:t>
                      </a:r>
                      <a:r>
                        <a:rPr lang="en-US" altLang="ko-KR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feature</a:t>
                      </a:r>
                      <a:endParaRPr lang="ko-KR" altLang="en-US" sz="1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159401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전체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 group,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muil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hour,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holiday_yn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노출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판매단가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prod_size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527719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의류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group,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노출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판매단가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hour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528135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속옷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group, hour,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노출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holiday_yn</a:t>
                      </a:r>
                      <a:endParaRPr lang="ko-KR" altLang="en-US" sz="1200" dirty="0">
                        <a:solidFill>
                          <a:srgbClr val="FF66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866416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주방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Muil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group,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prod_size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_mean_log_quantile_10_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hour,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holiday_yn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brand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67155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농수축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Group,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holiday_yn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hour,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171354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이미용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Group,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hour,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holiday_yn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hour,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노출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466006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가전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Group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_mean_quantile_10,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_mean_log_quantile_10_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판매단가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hour,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endParaRPr lang="ko-KR" altLang="en-US" sz="1200" b="1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81282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생활용품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Group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muil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_mean_log_quantile_10_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판매단가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hour,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holiday_yn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기온</a:t>
                      </a: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942328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건강기능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Group,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hour,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뉴스시청률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판매단가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_mean_quantile_10, 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000287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잡화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group,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hour,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판매단가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holiday_yn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,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_mean_log_quantile_10_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muil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노출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426529"/>
                  </a:ext>
                </a:extLst>
              </a:tr>
              <a:tr h="25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가구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Group,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상품명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,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마더코드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brand,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판매단가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muil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prod_size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599912"/>
                  </a:ext>
                </a:extLst>
              </a:tr>
              <a:tr h="319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침구</a:t>
                      </a: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취급액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_mean_log_quantile_10_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group, hour, 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소분류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prime_time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상품명</a:t>
                      </a:r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endParaRPr lang="ko-KR" altLang="en-US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249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16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48421C-13BD-4D1A-8F95-76C06ABB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E243BBC-649B-4628-BC43-057C837FB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40486"/>
              </p:ext>
            </p:extLst>
          </p:nvPr>
        </p:nvGraphicFramePr>
        <p:xfrm>
          <a:off x="2038192" y="2434728"/>
          <a:ext cx="9241473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494">
                  <a:extLst>
                    <a:ext uri="{9D8B030D-6E8A-4147-A177-3AD203B41FA5}">
                      <a16:colId xmlns:a16="http://schemas.microsoft.com/office/drawing/2014/main" val="1987226250"/>
                    </a:ext>
                  </a:extLst>
                </a:gridCol>
                <a:gridCol w="2501993">
                  <a:extLst>
                    <a:ext uri="{9D8B030D-6E8A-4147-A177-3AD203B41FA5}">
                      <a16:colId xmlns:a16="http://schemas.microsoft.com/office/drawing/2014/main" val="2215658288"/>
                    </a:ext>
                  </a:extLst>
                </a:gridCol>
                <a:gridCol w="2501993">
                  <a:extLst>
                    <a:ext uri="{9D8B030D-6E8A-4147-A177-3AD203B41FA5}">
                      <a16:colId xmlns:a16="http://schemas.microsoft.com/office/drawing/2014/main" val="482625733"/>
                    </a:ext>
                  </a:extLst>
                </a:gridCol>
                <a:gridCol w="2501993">
                  <a:extLst>
                    <a:ext uri="{9D8B030D-6E8A-4147-A177-3AD203B41FA5}">
                      <a16:colId xmlns:a16="http://schemas.microsoft.com/office/drawing/2014/main" val="1790688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Model1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Model2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Model3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solidFill>
                      <a:srgbClr val="628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7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 selection</a:t>
                      </a:r>
                    </a:p>
                    <a:p>
                      <a:pPr algn="ctr" latinLnBrk="1"/>
                      <a:r>
                        <a:rPr lang="ko-KR" altLang="en-US" sz="105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상품군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별 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 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분리</a:t>
                      </a:r>
                      <a:endParaRPr lang="en-US" altLang="ko-KR" sz="105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 selection</a:t>
                      </a:r>
                    </a:p>
                    <a:p>
                      <a:pPr algn="ctr" latinLnBrk="1"/>
                      <a:r>
                        <a:rPr lang="ko-KR" altLang="en-US" sz="105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상품군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별 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dataset 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분리 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시간 관련 변수</a:t>
                      </a:r>
                      <a:r>
                        <a:rPr lang="en-US" altLang="ko-KR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상품명</a:t>
                      </a:r>
                      <a:r>
                        <a:rPr lang="en-US" altLang="ko-KR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endParaRPr lang="ko-KR" altLang="en-US" sz="1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204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방식</a:t>
                      </a:r>
                    </a:p>
                  </a:txBody>
                  <a:tcPr anchor="ctr"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LGBM, XGB ,</a:t>
                      </a:r>
                      <a:r>
                        <a:rPr lang="en-US" altLang="ko-KR" sz="1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Catboost</a:t>
                      </a:r>
                      <a:endParaRPr lang="en-US" altLang="ko-KR" sz="1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앙상블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LGBM, XGB, </a:t>
                      </a:r>
                      <a:r>
                        <a:rPr lang="en-US" altLang="ko-KR" sz="1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Catboost</a:t>
                      </a:r>
                      <a:endParaRPr lang="en-US" altLang="ko-KR" sz="1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앙상블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TextCNN</a:t>
                      </a:r>
                      <a:endParaRPr lang="ko-KR" altLang="en-US" sz="1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834855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성능</a:t>
                      </a:r>
                    </a:p>
                  </a:txBody>
                  <a:tcPr anchor="ctr"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20167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90777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628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652331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32BE00-A1AE-4A80-9F5A-553F80F7EF1B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3BA2FD7-1BF5-4444-AB01-0DD6571C3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287771C-F29E-4E89-8300-E8C25FCF5DF7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6404F67F-FAEC-4FD0-A755-F71ECF349CA4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오른쪽 대괄호 22">
                <a:extLst>
                  <a:ext uri="{FF2B5EF4-FFF2-40B4-BE49-F238E27FC236}">
                    <a16:creationId xmlns:a16="http://schemas.microsoft.com/office/drawing/2014/main" id="{94A86591-7B4B-43D4-9D29-4C7424ADEB8A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6AF10F-973B-4AF3-8103-D0594CAF1E54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2ADA53-3BAB-4605-AFC4-CDB2E552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81860B0C-FC72-4E27-B1B5-06CCEA7AFEE0}"/>
              </a:ext>
            </a:extLst>
          </p:cNvPr>
          <p:cNvSpPr/>
          <p:nvPr/>
        </p:nvSpPr>
        <p:spPr>
          <a:xfrm rot="16200000">
            <a:off x="6043823" y="3047538"/>
            <a:ext cx="502695" cy="2879814"/>
          </a:xfrm>
          <a:prstGeom prst="leftBrace">
            <a:avLst>
              <a:gd name="adj1" fmla="val 33809"/>
              <a:gd name="adj2" fmla="val 52583"/>
            </a:avLst>
          </a:prstGeom>
          <a:ln w="38100">
            <a:solidFill>
              <a:srgbClr val="6284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7848A290-8D57-494D-8972-B45C29D072EB}"/>
              </a:ext>
            </a:extLst>
          </p:cNvPr>
          <p:cNvSpPr/>
          <p:nvPr/>
        </p:nvSpPr>
        <p:spPr>
          <a:xfrm rot="16200000">
            <a:off x="8734149" y="4356935"/>
            <a:ext cx="502695" cy="2879814"/>
          </a:xfrm>
          <a:prstGeom prst="leftBrace">
            <a:avLst>
              <a:gd name="adj1" fmla="val 33809"/>
              <a:gd name="adj2" fmla="val 52583"/>
            </a:avLst>
          </a:prstGeom>
          <a:ln w="38100">
            <a:solidFill>
              <a:srgbClr val="6284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644130-7F16-42FA-9FE6-FD5B6CA727DA}"/>
              </a:ext>
            </a:extLst>
          </p:cNvPr>
          <p:cNvSpPr/>
          <p:nvPr/>
        </p:nvSpPr>
        <p:spPr>
          <a:xfrm>
            <a:off x="5485360" y="4729493"/>
            <a:ext cx="1981181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Weighted sum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FBE204-294E-4E69-BCBD-DBB5D7D8A124}"/>
              </a:ext>
            </a:extLst>
          </p:cNvPr>
          <p:cNvSpPr/>
          <p:nvPr/>
        </p:nvSpPr>
        <p:spPr>
          <a:xfrm>
            <a:off x="8166356" y="6039218"/>
            <a:ext cx="1981181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Weighted sum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05251B-80BE-4029-9915-823B46E0901F}"/>
              </a:ext>
            </a:extLst>
          </p:cNvPr>
          <p:cNvSpPr txBox="1"/>
          <p:nvPr/>
        </p:nvSpPr>
        <p:spPr>
          <a:xfrm>
            <a:off x="1909852" y="1744403"/>
            <a:ext cx="273748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selection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94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Modeling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48421C-13BD-4D1A-8F95-76C06ABB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66DA28-A118-4250-B3DD-45E469FFCCCA}"/>
              </a:ext>
            </a:extLst>
          </p:cNvPr>
          <p:cNvGrpSpPr/>
          <p:nvPr/>
        </p:nvGrpSpPr>
        <p:grpSpPr>
          <a:xfrm>
            <a:off x="223885" y="1884383"/>
            <a:ext cx="1368432" cy="972578"/>
            <a:chOff x="381540" y="2052382"/>
            <a:chExt cx="1998906" cy="1381442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3E818D7-885B-4A1A-93D5-FC0EF09B0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901" y="2649893"/>
              <a:ext cx="198675" cy="283913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47C9FC9-E476-496F-9C5D-3E4AB5261CD7}"/>
                </a:ext>
              </a:extLst>
            </p:cNvPr>
            <p:cNvGrpSpPr/>
            <p:nvPr/>
          </p:nvGrpSpPr>
          <p:grpSpPr>
            <a:xfrm>
              <a:off x="538626" y="2434712"/>
              <a:ext cx="1586202" cy="854080"/>
              <a:chOff x="1835573" y="2833386"/>
              <a:chExt cx="2846547" cy="144684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72F51E9-EC6F-429D-ACB2-0731BA88F8C7}"/>
                  </a:ext>
                </a:extLst>
              </p:cNvPr>
              <p:cNvSpPr/>
              <p:nvPr/>
            </p:nvSpPr>
            <p:spPr>
              <a:xfrm>
                <a:off x="1835573" y="4039850"/>
                <a:ext cx="240382" cy="240382"/>
              </a:xfrm>
              <a:prstGeom prst="ellipse">
                <a:avLst/>
              </a:prstGeom>
              <a:solidFill>
                <a:srgbClr val="FFC000">
                  <a:alpha val="62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오른쪽 대괄호 22">
                <a:extLst>
                  <a:ext uri="{FF2B5EF4-FFF2-40B4-BE49-F238E27FC236}">
                    <a16:creationId xmlns:a16="http://schemas.microsoft.com/office/drawing/2014/main" id="{3D704932-6BD2-4801-A43A-C8E7BF5C86A2}"/>
                  </a:ext>
                </a:extLst>
              </p:cNvPr>
              <p:cNvSpPr/>
              <p:nvPr/>
            </p:nvSpPr>
            <p:spPr>
              <a:xfrm rot="16200000">
                <a:off x="2655614" y="2133535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841245-44EB-48FD-8636-DB330422A156}"/>
                </a:ext>
              </a:extLst>
            </p:cNvPr>
            <p:cNvSpPr/>
            <p:nvPr/>
          </p:nvSpPr>
          <p:spPr>
            <a:xfrm>
              <a:off x="381540" y="2902761"/>
              <a:ext cx="1998906" cy="531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Modeling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C64B305-B5FD-4C15-A1D1-E7D3CDBAA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581" r="98065">
                          <a14:foregroundMark x1="8065" y1="48182" x2="8065" y2="48182"/>
                          <a14:foregroundMark x1="14194" y1="35455" x2="14194" y2="35455"/>
                          <a14:foregroundMark x1="2903" y1="32727" x2="2903" y2="32727"/>
                          <a14:foregroundMark x1="38387" y1="43636" x2="37097" y2="40000"/>
                          <a14:foregroundMark x1="47742" y1="55455" x2="47742" y2="55455"/>
                          <a14:foregroundMark x1="48065" y1="55455" x2="48065" y2="57273"/>
                          <a14:foregroundMark x1="49355" y1="58182" x2="49355" y2="58182"/>
                          <a14:foregroundMark x1="47097" y1="31818" x2="47097" y2="31818"/>
                          <a14:foregroundMark x1="47097" y1="40000" x2="47097" y2="40000"/>
                          <a14:foregroundMark x1="52581" y1="42727" x2="52581" y2="42727"/>
                          <a14:foregroundMark x1="65806" y1="47273" x2="65806" y2="47273"/>
                          <a14:foregroundMark x1="80968" y1="44545" x2="80968" y2="44545"/>
                          <a14:foregroundMark x1="94194" y1="24545" x2="94194" y2="24545"/>
                          <a14:foregroundMark x1="98065" y1="24545" x2="98065" y2="24545"/>
                          <a14:foregroundMark x1="12258" y1="58182" x2="12258" y2="58182"/>
                          <a14:foregroundMark x1="28710" y1="58182" x2="28710" y2="58182"/>
                          <a14:foregroundMark x1="29032" y1="62727" x2="29032" y2="62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1322" y="2052382"/>
              <a:ext cx="919342" cy="32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97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및 데이터의 이해 </a:t>
            </a:r>
            <a:r>
              <a:rPr lang="ko-KR" altLang="en-US" sz="900" kern="0" dirty="0">
                <a:solidFill>
                  <a:prstClr val="white">
                    <a:lumMod val="9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538626" y="2434712"/>
            <a:ext cx="1586202" cy="854080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81540" y="290276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문제정의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237046" y="259140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35293" y="2033130"/>
            <a:ext cx="9050694" cy="2025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45D3C0-B356-446F-8467-7A06D43A2ECE}"/>
              </a:ext>
            </a:extLst>
          </p:cNvPr>
          <p:cNvSpPr/>
          <p:nvPr/>
        </p:nvSpPr>
        <p:spPr>
          <a:xfrm>
            <a:off x="2471349" y="2240641"/>
            <a:ext cx="9165771" cy="1665199"/>
          </a:xfrm>
          <a:prstGeom prst="rect">
            <a:avLst/>
          </a:prstGeom>
          <a:ln>
            <a:solidFill>
              <a:srgbClr val="F2F2F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F2F2F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NS SHOP+ 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판매실적 예측을 통한 편성 최적화 방안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모형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도출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NS Shop+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편성데이터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(NS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홈쇼핑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활용하여 방송편성표에 따른 판매실적을 예측하고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수익을 고려한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요일별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시간대별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카테고리별 편성 최적화 방안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제시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B2FD24-1467-4C47-AC7A-7443C1FB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6953" y="2199708"/>
            <a:ext cx="1665806" cy="59109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3ABCAF1-BB5F-4570-A860-122872603215}"/>
              </a:ext>
            </a:extLst>
          </p:cNvPr>
          <p:cNvGrpSpPr/>
          <p:nvPr/>
        </p:nvGrpSpPr>
        <p:grpSpPr>
          <a:xfrm>
            <a:off x="4064261" y="4373191"/>
            <a:ext cx="4063479" cy="1509901"/>
            <a:chOff x="3785900" y="4615789"/>
            <a:chExt cx="4063479" cy="15099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DE43D6-33D8-403E-BEBB-B244AE6DD03A}"/>
                </a:ext>
              </a:extLst>
            </p:cNvPr>
            <p:cNvSpPr txBox="1"/>
            <p:nvPr/>
          </p:nvSpPr>
          <p:spPr>
            <a:xfrm>
              <a:off x="4742285" y="4615789"/>
              <a:ext cx="3107094" cy="1509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250000"/>
                </a:lnSpc>
                <a:buFont typeface="+mj-ea"/>
                <a:buAutoNum type="circleNumDbPlain"/>
              </a:pPr>
              <a:r>
                <a: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판매 실적을 예측하기</a:t>
              </a:r>
              <a:endPara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marL="514350" indent="-514350">
                <a:lnSpc>
                  <a:spcPct val="250000"/>
                </a:lnSpc>
                <a:buFont typeface="+mj-ea"/>
                <a:buAutoNum type="circleNumDbPlain"/>
              </a:pPr>
              <a:r>
                <a: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편성표를 제시하기</a:t>
              </a: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BA095C0B-4AA2-4786-A4FF-40E15047F327}"/>
                </a:ext>
              </a:extLst>
            </p:cNvPr>
            <p:cNvSpPr/>
            <p:nvPr/>
          </p:nvSpPr>
          <p:spPr>
            <a:xfrm>
              <a:off x="3785900" y="4951125"/>
              <a:ext cx="578498" cy="428946"/>
            </a:xfrm>
            <a:prstGeom prst="rightArrow">
              <a:avLst/>
            </a:prstGeom>
            <a:solidFill>
              <a:srgbClr val="628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3897D813-2A5E-4EBE-8D9D-72E433B2DBEB}"/>
                </a:ext>
              </a:extLst>
            </p:cNvPr>
            <p:cNvSpPr/>
            <p:nvPr/>
          </p:nvSpPr>
          <p:spPr>
            <a:xfrm>
              <a:off x="3785900" y="5616708"/>
              <a:ext cx="578498" cy="428946"/>
            </a:xfrm>
            <a:prstGeom prst="rightArrow">
              <a:avLst/>
            </a:prstGeom>
            <a:solidFill>
              <a:srgbClr val="628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A825BE-1FF5-4B68-A665-5B97D4F8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81F6F3F-ECF0-47A5-B88A-2A6F5B31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5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1BC72-B3CD-4B87-A183-49C0E4B8A58D}"/>
              </a:ext>
            </a:extLst>
          </p:cNvPr>
          <p:cNvSpPr txBox="1"/>
          <p:nvPr/>
        </p:nvSpPr>
        <p:spPr>
          <a:xfrm>
            <a:off x="3099264" y="1567704"/>
            <a:ext cx="8271816" cy="259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편성방안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하루기준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  2020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월에 판매된 모든 상품의 취급액을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단위로 예측한다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노출 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이용하기 위해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단위로 나누어 준 것임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편성은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단위로 이루어져 있는 경우가 대부분 이므로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3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개씩 그룹을 묶어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취급액을 더해준다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최종적으로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단위로 취급액을 예측하는 형태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헝가리안 알고리즘을 통해 취급액이 가장 커지는 시간별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 조합을 찾는다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93812B-78DA-4F81-A696-D8CDBCA4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68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1BC72-B3CD-4B87-A183-49C0E4B8A58D}"/>
              </a:ext>
            </a:extLst>
          </p:cNvPr>
          <p:cNvSpPr txBox="1"/>
          <p:nvPr/>
        </p:nvSpPr>
        <p:spPr>
          <a:xfrm>
            <a:off x="3099264" y="1567704"/>
            <a:ext cx="6971780" cy="1345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편성방안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하루기준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  2020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월에 판매된 모든 상품의 취급액을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단위로 예측한다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노출 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이용하기 위해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단위로 나누어 준 것임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C9A8-9E57-4DD4-A459-DE58E7CA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64" y="3124420"/>
            <a:ext cx="7909782" cy="3595355"/>
          </a:xfrm>
          <a:prstGeom prst="rect">
            <a:avLst/>
          </a:prstGeom>
          <a:ln w="19050">
            <a:solidFill>
              <a:srgbClr val="62847D"/>
            </a:solidFill>
          </a:ln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5BB60D09-1ED3-45C3-8967-11BE9D254D69}"/>
              </a:ext>
            </a:extLst>
          </p:cNvPr>
          <p:cNvSpPr/>
          <p:nvPr/>
        </p:nvSpPr>
        <p:spPr>
          <a:xfrm>
            <a:off x="3596610" y="4254756"/>
            <a:ext cx="534622" cy="1512051"/>
          </a:xfrm>
          <a:prstGeom prst="frame">
            <a:avLst>
              <a:gd name="adj1" fmla="val 59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F528D6A1-96DC-4D08-AF74-D377A19453CD}"/>
              </a:ext>
            </a:extLst>
          </p:cNvPr>
          <p:cNvSpPr/>
          <p:nvPr/>
        </p:nvSpPr>
        <p:spPr>
          <a:xfrm>
            <a:off x="2498595" y="4486862"/>
            <a:ext cx="459671" cy="64382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F9EF6-F25A-4392-947E-16695862A823}"/>
              </a:ext>
            </a:extLst>
          </p:cNvPr>
          <p:cNvSpPr txBox="1"/>
          <p:nvPr/>
        </p:nvSpPr>
        <p:spPr>
          <a:xfrm>
            <a:off x="664258" y="460756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단위로 예측</a:t>
            </a: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946A2A07-BF19-41E0-9E73-66783AFF5657}"/>
              </a:ext>
            </a:extLst>
          </p:cNvPr>
          <p:cNvSpPr/>
          <p:nvPr/>
        </p:nvSpPr>
        <p:spPr>
          <a:xfrm>
            <a:off x="4189446" y="4254756"/>
            <a:ext cx="534622" cy="1512051"/>
          </a:xfrm>
          <a:prstGeom prst="frame">
            <a:avLst>
              <a:gd name="adj1" fmla="val 591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C72F1E-1233-4391-9226-D4D35685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74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1BC72-B3CD-4B87-A183-49C0E4B8A58D}"/>
              </a:ext>
            </a:extLst>
          </p:cNvPr>
          <p:cNvSpPr txBox="1"/>
          <p:nvPr/>
        </p:nvSpPr>
        <p:spPr>
          <a:xfrm>
            <a:off x="3099264" y="1567704"/>
            <a:ext cx="8329524" cy="1345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편성방안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하루기준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편성은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 단위로 이루어져 있는 경우가 대부분 이므로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3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개씩 그룹을 묶어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취급액을 더해준다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최종적으로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단위로 취급액을 예측하는 형태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C9A8-9E57-4DD4-A459-DE58E7CA7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6667" y="3088835"/>
            <a:ext cx="8847627" cy="3517238"/>
          </a:xfrm>
          <a:prstGeom prst="rect">
            <a:avLst/>
          </a:prstGeom>
          <a:ln w="19050">
            <a:solidFill>
              <a:srgbClr val="62847D"/>
            </a:solidFill>
          </a:ln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290892FE-863E-4167-8961-194CBD4EB0B7}"/>
              </a:ext>
            </a:extLst>
          </p:cNvPr>
          <p:cNvSpPr/>
          <p:nvPr/>
        </p:nvSpPr>
        <p:spPr>
          <a:xfrm>
            <a:off x="3322775" y="3928188"/>
            <a:ext cx="670726" cy="466530"/>
          </a:xfrm>
          <a:prstGeom prst="frame">
            <a:avLst>
              <a:gd name="adj1" fmla="val 59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오른쪽으로 구부러짐 11">
            <a:extLst>
              <a:ext uri="{FF2B5EF4-FFF2-40B4-BE49-F238E27FC236}">
                <a16:creationId xmlns:a16="http://schemas.microsoft.com/office/drawing/2014/main" id="{62E599BA-0C34-4A03-B359-5E3FC2C871EA}"/>
              </a:ext>
            </a:extLst>
          </p:cNvPr>
          <p:cNvSpPr/>
          <p:nvPr/>
        </p:nvSpPr>
        <p:spPr>
          <a:xfrm>
            <a:off x="2396818" y="4148400"/>
            <a:ext cx="459671" cy="643826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CC6A9-4D16-4311-83C3-7065EE8C9909}"/>
              </a:ext>
            </a:extLst>
          </p:cNvPr>
          <p:cNvSpPr txBox="1"/>
          <p:nvPr/>
        </p:nvSpPr>
        <p:spPr>
          <a:xfrm>
            <a:off x="562481" y="4269098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단위로 예측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99974668-1EA2-4729-8D1A-EC09D2FBCCDB}"/>
              </a:ext>
            </a:extLst>
          </p:cNvPr>
          <p:cNvSpPr/>
          <p:nvPr/>
        </p:nvSpPr>
        <p:spPr>
          <a:xfrm>
            <a:off x="4021494" y="3928188"/>
            <a:ext cx="670726" cy="466530"/>
          </a:xfrm>
          <a:prstGeom prst="frame">
            <a:avLst>
              <a:gd name="adj1" fmla="val 591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7E39E8-FFD8-42BC-82EC-F0063311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02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1BC72-B3CD-4B87-A183-49C0E4B8A58D}"/>
              </a:ext>
            </a:extLst>
          </p:cNvPr>
          <p:cNvSpPr txBox="1"/>
          <p:nvPr/>
        </p:nvSpPr>
        <p:spPr>
          <a:xfrm>
            <a:off x="3099264" y="1567704"/>
            <a:ext cx="7733207" cy="929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편성방안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하루기준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헝가리안 알고리즘을 통해 취급액이 가장 커지는 시간별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 조합을 찾는다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C9A8-9E57-4DD4-A459-DE58E7CA7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9805" y="2675022"/>
            <a:ext cx="7472124" cy="3835957"/>
          </a:xfrm>
          <a:prstGeom prst="rect">
            <a:avLst/>
          </a:prstGeom>
          <a:ln w="19050">
            <a:solidFill>
              <a:srgbClr val="62847D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722FE7-E920-406E-AB19-59FD8982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18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kern="0" dirty="0">
                <a:solidFill>
                  <a:prstClr val="white">
                    <a:lumMod val="9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Enjoy your stylish business and campus life with BIZCAM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1BC72-B3CD-4B87-A183-49C0E4B8A58D}"/>
              </a:ext>
            </a:extLst>
          </p:cNvPr>
          <p:cNvSpPr txBox="1"/>
          <p:nvPr/>
        </p:nvSpPr>
        <p:spPr>
          <a:xfrm>
            <a:off x="3099264" y="1567704"/>
            <a:ext cx="7733207" cy="929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편성방안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하루기준 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헝가리안 알고리즘을 통해 취급액이 가장 커지는 시간별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 조합을 찾는다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8C9A8-9E57-4DD4-A459-DE58E7CA7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9"/>
          <a:stretch/>
        </p:blipFill>
        <p:spPr>
          <a:xfrm>
            <a:off x="3099264" y="2724481"/>
            <a:ext cx="8257913" cy="3563463"/>
          </a:xfrm>
          <a:prstGeom prst="rect">
            <a:avLst/>
          </a:prstGeom>
          <a:ln w="19050">
            <a:solidFill>
              <a:srgbClr val="62847D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09BBC79-3212-4F6A-B057-97A6798C1FB6}"/>
              </a:ext>
            </a:extLst>
          </p:cNvPr>
          <p:cNvSpPr/>
          <p:nvPr/>
        </p:nvSpPr>
        <p:spPr>
          <a:xfrm>
            <a:off x="-429208" y="-74645"/>
            <a:ext cx="12764277" cy="6932645"/>
          </a:xfrm>
          <a:prstGeom prst="rect">
            <a:avLst/>
          </a:prstGeom>
          <a:solidFill>
            <a:srgbClr val="000000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B65BA-995B-455D-9FB5-BB20B4E2BADD}"/>
              </a:ext>
            </a:extLst>
          </p:cNvPr>
          <p:cNvSpPr txBox="1"/>
          <p:nvPr/>
        </p:nvSpPr>
        <p:spPr>
          <a:xfrm>
            <a:off x="3099265" y="1321011"/>
            <a:ext cx="2326278" cy="1206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u="sng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 </a:t>
            </a:r>
            <a:r>
              <a:rPr lang="ko-KR" altLang="en-US" sz="3200" u="sng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</a:t>
            </a:r>
            <a:endParaRPr lang="en-US" altLang="ko-KR" sz="3200" u="sng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헝가리안 알고리즘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54CE7E-BC1C-4176-8418-A727FE4BC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089" y="3267807"/>
            <a:ext cx="6694261" cy="1408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DE669-E32D-4A19-8712-23E53C78046A}"/>
              </a:ext>
            </a:extLst>
          </p:cNvPr>
          <p:cNvSpPr txBox="1"/>
          <p:nvPr/>
        </p:nvSpPr>
        <p:spPr>
          <a:xfrm>
            <a:off x="3559123" y="2570635"/>
            <a:ext cx="75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다음과 같은 행렬에서 열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행이 중복되지 않게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큰 조합을 찾아주는 알고리즘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B19DE307-55D0-4726-A0B9-E2A45E610949}"/>
              </a:ext>
            </a:extLst>
          </p:cNvPr>
          <p:cNvSpPr/>
          <p:nvPr/>
        </p:nvSpPr>
        <p:spPr>
          <a:xfrm>
            <a:off x="7747969" y="3942658"/>
            <a:ext cx="596081" cy="391882"/>
          </a:xfrm>
          <a:prstGeom prst="frame">
            <a:avLst>
              <a:gd name="adj1" fmla="val 10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E5656372-69D5-40BE-AF70-6DE74D753334}"/>
              </a:ext>
            </a:extLst>
          </p:cNvPr>
          <p:cNvSpPr/>
          <p:nvPr/>
        </p:nvSpPr>
        <p:spPr>
          <a:xfrm>
            <a:off x="6092385" y="4283943"/>
            <a:ext cx="596081" cy="391882"/>
          </a:xfrm>
          <a:prstGeom prst="frame">
            <a:avLst>
              <a:gd name="adj1" fmla="val 10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2118BA-1127-46F7-B0DA-9B29F2D62AEA}"/>
              </a:ext>
            </a:extLst>
          </p:cNvPr>
          <p:cNvCxnSpPr/>
          <p:nvPr/>
        </p:nvCxnSpPr>
        <p:spPr>
          <a:xfrm>
            <a:off x="5561044" y="3340549"/>
            <a:ext cx="0" cy="1288621"/>
          </a:xfrm>
          <a:prstGeom prst="line">
            <a:avLst/>
          </a:prstGeom>
          <a:ln w="3810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C81181D-4692-45E1-BAC0-30CD6B01F093}"/>
              </a:ext>
            </a:extLst>
          </p:cNvPr>
          <p:cNvCxnSpPr>
            <a:cxnSpLocks/>
          </p:cNvCxnSpPr>
          <p:nvPr/>
        </p:nvCxnSpPr>
        <p:spPr>
          <a:xfrm flipH="1">
            <a:off x="4046270" y="3633787"/>
            <a:ext cx="6422677" cy="0"/>
          </a:xfrm>
          <a:prstGeom prst="line">
            <a:avLst/>
          </a:prstGeom>
          <a:ln w="3810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>
            <a:extLst>
              <a:ext uri="{FF2B5EF4-FFF2-40B4-BE49-F238E27FC236}">
                <a16:creationId xmlns:a16="http://schemas.microsoft.com/office/drawing/2014/main" id="{5F8A3FB1-6ABB-4A0B-88B2-AAEB6A6B735F}"/>
              </a:ext>
            </a:extLst>
          </p:cNvPr>
          <p:cNvSpPr/>
          <p:nvPr/>
        </p:nvSpPr>
        <p:spPr>
          <a:xfrm>
            <a:off x="9403553" y="3610829"/>
            <a:ext cx="596081" cy="391882"/>
          </a:xfrm>
          <a:prstGeom prst="frame">
            <a:avLst>
              <a:gd name="adj1" fmla="val 10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06CE646-7B10-4218-AEC3-BEA28901F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6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1B545-2442-4CA5-95A9-C1E742B7C87D}"/>
              </a:ext>
            </a:extLst>
          </p:cNvPr>
          <p:cNvSpPr txBox="1"/>
          <p:nvPr/>
        </p:nvSpPr>
        <p:spPr>
          <a:xfrm>
            <a:off x="3099264" y="1567704"/>
            <a:ext cx="2781531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</a:t>
            </a:r>
            <a:r>
              <a:rPr lang="ko-KR" altLang="en-US" sz="2000" u="sng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요일별</a:t>
            </a: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7567CA-99E9-4290-B26F-315620BD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49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D6C2ADE-34CD-4032-8B71-6837A20C3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43" y="2986445"/>
            <a:ext cx="8115717" cy="2876698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9874C98-97FA-4FAD-B785-2E7ABB035D8A}"/>
              </a:ext>
            </a:extLst>
          </p:cNvPr>
          <p:cNvSpPr/>
          <p:nvPr/>
        </p:nvSpPr>
        <p:spPr>
          <a:xfrm>
            <a:off x="8864087" y="3648271"/>
            <a:ext cx="699795" cy="653144"/>
          </a:xfrm>
          <a:prstGeom prst="round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E76549-E595-4F31-87E3-BF7B1177431C}"/>
              </a:ext>
            </a:extLst>
          </p:cNvPr>
          <p:cNvSpPr/>
          <p:nvPr/>
        </p:nvSpPr>
        <p:spPr>
          <a:xfrm>
            <a:off x="8864087" y="4935248"/>
            <a:ext cx="699795" cy="89990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B6048-0A53-444A-9CCD-6A1DF4D5DAF3}"/>
              </a:ext>
            </a:extLst>
          </p:cNvPr>
          <p:cNvSpPr txBox="1"/>
          <p:nvPr/>
        </p:nvSpPr>
        <p:spPr>
          <a:xfrm>
            <a:off x="3099264" y="1567704"/>
            <a:ext cx="301556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시간대별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~20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F377AB-2FCC-4B7E-8D9A-DF3E1C1DBE54}"/>
              </a:ext>
            </a:extLst>
          </p:cNvPr>
          <p:cNvSpPr/>
          <p:nvPr/>
        </p:nvSpPr>
        <p:spPr>
          <a:xfrm>
            <a:off x="1107598" y="4233734"/>
            <a:ext cx="1284326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BCFC86-8D55-49B7-94B5-8C837E7E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23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4094450-3208-493F-904C-1A63B312E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03" y="2724481"/>
            <a:ext cx="8103016" cy="373399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9874C98-97FA-4FAD-B785-2E7ABB035D8A}"/>
              </a:ext>
            </a:extLst>
          </p:cNvPr>
          <p:cNvSpPr/>
          <p:nvPr/>
        </p:nvSpPr>
        <p:spPr>
          <a:xfrm>
            <a:off x="8854753" y="2721462"/>
            <a:ext cx="737117" cy="2001318"/>
          </a:xfrm>
          <a:prstGeom prst="round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870CC-592B-40B0-B50C-80867CF0AF06}"/>
              </a:ext>
            </a:extLst>
          </p:cNvPr>
          <p:cNvSpPr txBox="1"/>
          <p:nvPr/>
        </p:nvSpPr>
        <p:spPr>
          <a:xfrm>
            <a:off x="3099264" y="1567704"/>
            <a:ext cx="301556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시간대별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~20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81F25F-7F19-4CF3-96DD-39DC42F49BA4}"/>
              </a:ext>
            </a:extLst>
          </p:cNvPr>
          <p:cNvSpPr/>
          <p:nvPr/>
        </p:nvSpPr>
        <p:spPr>
          <a:xfrm>
            <a:off x="1107598" y="4233734"/>
            <a:ext cx="1284326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A33D81-A044-49BE-93A4-85ACA4BF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73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F5442EE-2F1B-4F81-B8B5-9E12F5841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90" y="2724481"/>
            <a:ext cx="8096666" cy="287669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4D42A6D-6682-48A3-9D07-71F3EC4E44E7}"/>
              </a:ext>
            </a:extLst>
          </p:cNvPr>
          <p:cNvSpPr/>
          <p:nvPr/>
        </p:nvSpPr>
        <p:spPr>
          <a:xfrm>
            <a:off x="9077025" y="2761614"/>
            <a:ext cx="737117" cy="1969008"/>
          </a:xfrm>
          <a:prstGeom prst="round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2257025-8CE7-40EC-A8F5-55FA91D38715}"/>
              </a:ext>
            </a:extLst>
          </p:cNvPr>
          <p:cNvSpPr/>
          <p:nvPr/>
        </p:nvSpPr>
        <p:spPr>
          <a:xfrm>
            <a:off x="9077025" y="4702629"/>
            <a:ext cx="737117" cy="85219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74857F-ABBD-4FCA-BE61-1C0A9765DF7B}"/>
              </a:ext>
            </a:extLst>
          </p:cNvPr>
          <p:cNvSpPr txBox="1"/>
          <p:nvPr/>
        </p:nvSpPr>
        <p:spPr>
          <a:xfrm>
            <a:off x="3099264" y="1567704"/>
            <a:ext cx="301556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시간대별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~20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185FA4-0A35-40E6-A7D5-24E432B1098A}"/>
              </a:ext>
            </a:extLst>
          </p:cNvPr>
          <p:cNvSpPr/>
          <p:nvPr/>
        </p:nvSpPr>
        <p:spPr>
          <a:xfrm>
            <a:off x="530067" y="3918862"/>
            <a:ext cx="1284326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90906E-43ED-40A3-BE0F-6D6A1909C613}"/>
              </a:ext>
            </a:extLst>
          </p:cNvPr>
          <p:cNvSpPr/>
          <p:nvPr/>
        </p:nvSpPr>
        <p:spPr>
          <a:xfrm>
            <a:off x="505283" y="4595394"/>
            <a:ext cx="2702837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먹거리와 관련된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농수축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상품이 저녁시간대에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많이 편성 되어있음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60E918-ACBD-40E3-95F8-1A05D057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48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1B545-2442-4CA5-95A9-C1E742B7C87D}"/>
              </a:ext>
            </a:extLst>
          </p:cNvPr>
          <p:cNvSpPr txBox="1"/>
          <p:nvPr/>
        </p:nvSpPr>
        <p:spPr>
          <a:xfrm>
            <a:off x="3099264" y="1567704"/>
            <a:ext cx="301556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시간대별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~20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0E1BB2C-8902-4A8A-9D85-AC79765D6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05" y="2570635"/>
            <a:ext cx="6804390" cy="356808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9E86AC5-F83C-43DD-BEAF-11BF7E81094C}"/>
              </a:ext>
            </a:extLst>
          </p:cNvPr>
          <p:cNvSpPr/>
          <p:nvPr/>
        </p:nvSpPr>
        <p:spPr>
          <a:xfrm>
            <a:off x="3504869" y="4987015"/>
            <a:ext cx="6804390" cy="144821"/>
          </a:xfrm>
          <a:prstGeom prst="round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E0E8ECD-DEFA-494B-A34B-CF2316916360}"/>
              </a:ext>
            </a:extLst>
          </p:cNvPr>
          <p:cNvSpPr/>
          <p:nvPr/>
        </p:nvSpPr>
        <p:spPr>
          <a:xfrm>
            <a:off x="3504869" y="4823765"/>
            <a:ext cx="6804390" cy="14482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E247C58-E3B8-439C-AB20-0C62706BAA70}"/>
              </a:ext>
            </a:extLst>
          </p:cNvPr>
          <p:cNvSpPr/>
          <p:nvPr/>
        </p:nvSpPr>
        <p:spPr>
          <a:xfrm>
            <a:off x="3504869" y="4672884"/>
            <a:ext cx="6804390" cy="14482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3E1AA7-864D-48D1-951D-8F4E634D1678}"/>
              </a:ext>
            </a:extLst>
          </p:cNvPr>
          <p:cNvSpPr/>
          <p:nvPr/>
        </p:nvSpPr>
        <p:spPr>
          <a:xfrm>
            <a:off x="530067" y="3918862"/>
            <a:ext cx="1284326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93616C-CA54-4695-A624-B8345DFD9489}"/>
              </a:ext>
            </a:extLst>
          </p:cNvPr>
          <p:cNvSpPr/>
          <p:nvPr/>
        </p:nvSpPr>
        <p:spPr>
          <a:xfrm>
            <a:off x="505284" y="4595394"/>
            <a:ext cx="2593980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예측 결과 역시 비슷한 상품군을 편성해주는 모습을 볼 수 있음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7D6531-3E41-4128-BB16-EF306A49964C}"/>
              </a:ext>
            </a:extLst>
          </p:cNvPr>
          <p:cNvSpPr/>
          <p:nvPr/>
        </p:nvSpPr>
        <p:spPr>
          <a:xfrm>
            <a:off x="10377192" y="4573009"/>
            <a:ext cx="1309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주방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가전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농수축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F0F3F-BD40-4F2C-9A65-DBBB3095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및 데이터의 이해</a:t>
            </a:r>
            <a:endParaRPr lang="en-US" altLang="ko-KR" sz="32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538626" y="2434712"/>
            <a:ext cx="1586202" cy="854080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81540" y="290276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데이터의 이해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237046" y="259140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B2FD24-1467-4C47-AC7A-7443C1FB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AEA7F4-213D-45FD-9685-D54BD292A619}"/>
              </a:ext>
            </a:extLst>
          </p:cNvPr>
          <p:cNvSpPr/>
          <p:nvPr/>
        </p:nvSpPr>
        <p:spPr>
          <a:xfrm>
            <a:off x="2863236" y="1989459"/>
            <a:ext cx="6243442" cy="143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취급액이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경우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2930 / 38309     </a:t>
            </a:r>
            <a:r>
              <a:rPr lang="en-US" altLang="ko-KR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Drop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결측 값 처리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NaN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데이터 존재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</a:t>
            </a:r>
            <a:r>
              <a:rPr lang="en-US" altLang="ko-KR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방송일시가 동일한 노출</a:t>
            </a:r>
            <a:r>
              <a:rPr lang="en-US" altLang="ko-KR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분</a:t>
            </a:r>
            <a:r>
              <a:rPr lang="en-US" altLang="ko-KR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값으로 대체</a:t>
            </a:r>
            <a:endParaRPr lang="en-US" altLang="ko-KR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D14C0DE-A138-42BC-8D2E-CF9B988D6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529"/>
          <a:stretch/>
        </p:blipFill>
        <p:spPr>
          <a:xfrm>
            <a:off x="504621" y="3873402"/>
            <a:ext cx="11467926" cy="17143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1C2E4D2-D145-4D41-8DA0-4A8BDD6FA027}"/>
              </a:ext>
            </a:extLst>
          </p:cNvPr>
          <p:cNvSpPr/>
          <p:nvPr/>
        </p:nvSpPr>
        <p:spPr>
          <a:xfrm>
            <a:off x="2883155" y="4800600"/>
            <a:ext cx="568390" cy="471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U자형 9">
            <a:extLst>
              <a:ext uri="{FF2B5EF4-FFF2-40B4-BE49-F238E27FC236}">
                <a16:creationId xmlns:a16="http://schemas.microsoft.com/office/drawing/2014/main" id="{0480FA8A-A921-4E50-A261-6EB17832F4DD}"/>
              </a:ext>
            </a:extLst>
          </p:cNvPr>
          <p:cNvSpPr/>
          <p:nvPr/>
        </p:nvSpPr>
        <p:spPr>
          <a:xfrm rot="5952539">
            <a:off x="3400777" y="4682354"/>
            <a:ext cx="476250" cy="401287"/>
          </a:xfrm>
          <a:prstGeom prst="uturnArrow">
            <a:avLst>
              <a:gd name="adj1" fmla="val 25000"/>
              <a:gd name="adj2" fmla="val 25000"/>
              <a:gd name="adj3" fmla="val 26962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F2BD2C-430B-43C5-9D6E-BC7D3E1E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278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1B545-2442-4CA5-95A9-C1E742B7C87D}"/>
              </a:ext>
            </a:extLst>
          </p:cNvPr>
          <p:cNvSpPr txBox="1"/>
          <p:nvPr/>
        </p:nvSpPr>
        <p:spPr>
          <a:xfrm>
            <a:off x="3099264" y="1567704"/>
            <a:ext cx="301556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시간대별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~13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1420BA5-BCA2-4AFE-A7F2-315A7DE4F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767" y="2675022"/>
            <a:ext cx="6960592" cy="3947065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053DE31-3EA5-448F-A9C5-990578CD7E7E}"/>
              </a:ext>
            </a:extLst>
          </p:cNvPr>
          <p:cNvSpPr/>
          <p:nvPr/>
        </p:nvSpPr>
        <p:spPr>
          <a:xfrm>
            <a:off x="8039765" y="2677637"/>
            <a:ext cx="737117" cy="2267590"/>
          </a:xfrm>
          <a:prstGeom prst="round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126E5FF-1106-4FA1-888E-F53FF3E291C7}"/>
              </a:ext>
            </a:extLst>
          </p:cNvPr>
          <p:cNvSpPr/>
          <p:nvPr/>
        </p:nvSpPr>
        <p:spPr>
          <a:xfrm>
            <a:off x="8039765" y="4954554"/>
            <a:ext cx="737117" cy="164244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329D75-6C8B-4919-93FB-BF097F5DCA63}"/>
              </a:ext>
            </a:extLst>
          </p:cNvPr>
          <p:cNvSpPr/>
          <p:nvPr/>
        </p:nvSpPr>
        <p:spPr>
          <a:xfrm>
            <a:off x="1107598" y="4233734"/>
            <a:ext cx="1284326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062D90-B2D2-43A0-9AEA-ADE986B1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41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1B545-2442-4CA5-95A9-C1E742B7C87D}"/>
              </a:ext>
            </a:extLst>
          </p:cNvPr>
          <p:cNvSpPr txBox="1"/>
          <p:nvPr/>
        </p:nvSpPr>
        <p:spPr>
          <a:xfrm>
            <a:off x="3099264" y="1567704"/>
            <a:ext cx="301556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시간대별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~13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5AF7E8D-6754-4D64-B283-EEF363594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97" y="2613401"/>
            <a:ext cx="6112931" cy="395063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01E44E-B1B3-4F4B-9594-0791CB5660AC}"/>
              </a:ext>
            </a:extLst>
          </p:cNvPr>
          <p:cNvSpPr/>
          <p:nvPr/>
        </p:nvSpPr>
        <p:spPr>
          <a:xfrm>
            <a:off x="7815833" y="4572000"/>
            <a:ext cx="689022" cy="195221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20F416C-3860-4A7D-83CC-C7843CC5ECEE}"/>
              </a:ext>
            </a:extLst>
          </p:cNvPr>
          <p:cNvSpPr/>
          <p:nvPr/>
        </p:nvSpPr>
        <p:spPr>
          <a:xfrm>
            <a:off x="7810447" y="3144820"/>
            <a:ext cx="699795" cy="142718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41121F2-3FA7-49C6-A3E7-C1A23984640D}"/>
              </a:ext>
            </a:extLst>
          </p:cNvPr>
          <p:cNvSpPr/>
          <p:nvPr/>
        </p:nvSpPr>
        <p:spPr>
          <a:xfrm>
            <a:off x="7810447" y="2603875"/>
            <a:ext cx="699795" cy="51523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9D41A3-29CE-45BE-9F95-D73E05433444}"/>
              </a:ext>
            </a:extLst>
          </p:cNvPr>
          <p:cNvSpPr/>
          <p:nvPr/>
        </p:nvSpPr>
        <p:spPr>
          <a:xfrm>
            <a:off x="1107598" y="4233734"/>
            <a:ext cx="1284326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88682B-9A1F-4650-B9FD-6390B46B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37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1B545-2442-4CA5-95A9-C1E742B7C87D}"/>
              </a:ext>
            </a:extLst>
          </p:cNvPr>
          <p:cNvSpPr txBox="1"/>
          <p:nvPr/>
        </p:nvSpPr>
        <p:spPr>
          <a:xfrm>
            <a:off x="3099264" y="1567704"/>
            <a:ext cx="301556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시간대별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~13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7834D6-0A7B-41DF-8B24-49BB6C3A8945}"/>
              </a:ext>
            </a:extLst>
          </p:cNvPr>
          <p:cNvSpPr/>
          <p:nvPr/>
        </p:nvSpPr>
        <p:spPr>
          <a:xfrm>
            <a:off x="530067" y="3918862"/>
            <a:ext cx="1284326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CE8E69C-8445-4A9F-BD26-E27A4CAE8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30" y="2675022"/>
            <a:ext cx="8090316" cy="393085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2314136-730B-452A-A506-F2C3B4F0146D}"/>
              </a:ext>
            </a:extLst>
          </p:cNvPr>
          <p:cNvSpPr/>
          <p:nvPr/>
        </p:nvSpPr>
        <p:spPr>
          <a:xfrm>
            <a:off x="8883468" y="2675022"/>
            <a:ext cx="737117" cy="134647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0CE121D-0C01-4C3A-A9A4-70EF59D2F5CC}"/>
              </a:ext>
            </a:extLst>
          </p:cNvPr>
          <p:cNvSpPr/>
          <p:nvPr/>
        </p:nvSpPr>
        <p:spPr>
          <a:xfrm>
            <a:off x="8883468" y="5924938"/>
            <a:ext cx="737117" cy="680935"/>
          </a:xfrm>
          <a:prstGeom prst="round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EE2EF8E-688F-46B9-820F-8CB570E327AD}"/>
              </a:ext>
            </a:extLst>
          </p:cNvPr>
          <p:cNvSpPr/>
          <p:nvPr/>
        </p:nvSpPr>
        <p:spPr>
          <a:xfrm>
            <a:off x="8902129" y="4021493"/>
            <a:ext cx="699795" cy="190344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02435C-4D29-4E3C-99B6-6B62C385B052}"/>
              </a:ext>
            </a:extLst>
          </p:cNvPr>
          <p:cNvSpPr/>
          <p:nvPr/>
        </p:nvSpPr>
        <p:spPr>
          <a:xfrm>
            <a:off x="505284" y="4595394"/>
            <a:ext cx="2593980" cy="88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주방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잡화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침구가 많이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 되어있음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22C983-6AD2-45EC-9738-02E448BD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793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1B545-2442-4CA5-95A9-C1E742B7C87D}"/>
              </a:ext>
            </a:extLst>
          </p:cNvPr>
          <p:cNvSpPr txBox="1"/>
          <p:nvPr/>
        </p:nvSpPr>
        <p:spPr>
          <a:xfrm>
            <a:off x="3099264" y="1567704"/>
            <a:ext cx="301556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시간대별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~13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65C34E45-7128-4555-BA0D-617863003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97" y="2570635"/>
            <a:ext cx="5806265" cy="40939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DFDE60-1068-4F2E-BEBC-430264E8E2A9}"/>
              </a:ext>
            </a:extLst>
          </p:cNvPr>
          <p:cNvSpPr/>
          <p:nvPr/>
        </p:nvSpPr>
        <p:spPr>
          <a:xfrm>
            <a:off x="530067" y="3918862"/>
            <a:ext cx="1284326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F398F6-0B9D-476B-BDF2-8CE95C66F6EA}"/>
              </a:ext>
            </a:extLst>
          </p:cNvPr>
          <p:cNvSpPr/>
          <p:nvPr/>
        </p:nvSpPr>
        <p:spPr>
          <a:xfrm>
            <a:off x="505285" y="4595394"/>
            <a:ext cx="2593979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예측 결과 역시 비슷한 상품군을 편성해주는 모습을 볼 수 있음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7D5C50D-6F35-491A-A4EE-CBC186032667}"/>
              </a:ext>
            </a:extLst>
          </p:cNvPr>
          <p:cNvSpPr/>
          <p:nvPr/>
        </p:nvSpPr>
        <p:spPr>
          <a:xfrm>
            <a:off x="3749698" y="4348064"/>
            <a:ext cx="5688143" cy="345233"/>
          </a:xfrm>
          <a:prstGeom prst="round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04566B3-6F5E-4C70-A6ED-841BBF18F20C}"/>
              </a:ext>
            </a:extLst>
          </p:cNvPr>
          <p:cNvSpPr/>
          <p:nvPr/>
        </p:nvSpPr>
        <p:spPr>
          <a:xfrm>
            <a:off x="3749698" y="4152122"/>
            <a:ext cx="5688143" cy="17446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5526FF4-1E34-432C-B77F-6EBA47937E1F}"/>
              </a:ext>
            </a:extLst>
          </p:cNvPr>
          <p:cNvSpPr/>
          <p:nvPr/>
        </p:nvSpPr>
        <p:spPr>
          <a:xfrm>
            <a:off x="3749698" y="4714776"/>
            <a:ext cx="5688143" cy="17446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85315D-7EAA-4685-B089-E75DD6CB64DE}"/>
              </a:ext>
            </a:extLst>
          </p:cNvPr>
          <p:cNvSpPr/>
          <p:nvPr/>
        </p:nvSpPr>
        <p:spPr>
          <a:xfrm>
            <a:off x="9555963" y="4086813"/>
            <a:ext cx="1309524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주방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잡화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침구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2DA0FF-ECE7-431B-9F97-56F23555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61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1B545-2442-4CA5-95A9-C1E742B7C87D}"/>
              </a:ext>
            </a:extLst>
          </p:cNvPr>
          <p:cNvSpPr txBox="1"/>
          <p:nvPr/>
        </p:nvSpPr>
        <p:spPr>
          <a:xfrm>
            <a:off x="3099264" y="1567704"/>
            <a:ext cx="3015569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시간대별 편성 결과 분석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~13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DFDE60-1068-4F2E-BEBC-430264E8E2A9}"/>
              </a:ext>
            </a:extLst>
          </p:cNvPr>
          <p:cNvSpPr/>
          <p:nvPr/>
        </p:nvSpPr>
        <p:spPr>
          <a:xfrm>
            <a:off x="530067" y="3918862"/>
            <a:ext cx="1284326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F398F6-0B9D-476B-BDF2-8CE95C66F6EA}"/>
              </a:ext>
            </a:extLst>
          </p:cNvPr>
          <p:cNvSpPr/>
          <p:nvPr/>
        </p:nvSpPr>
        <p:spPr>
          <a:xfrm>
            <a:off x="505285" y="4595394"/>
            <a:ext cx="2593979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오전에 가전을 팔아도 좋을 것으로 예측됨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391A0E7-DF08-4D61-9C31-A844237A3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97" y="2681189"/>
            <a:ext cx="7484479" cy="382841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9A30A2E-54B3-44B4-9935-28A83AB11549}"/>
              </a:ext>
            </a:extLst>
          </p:cNvPr>
          <p:cNvSpPr/>
          <p:nvPr/>
        </p:nvSpPr>
        <p:spPr>
          <a:xfrm flipV="1">
            <a:off x="3693716" y="3927537"/>
            <a:ext cx="7484479" cy="3832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7DA8BD-F21F-437A-AFC4-63E6DC15E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81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kern="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편성표</a:t>
            </a:r>
            <a:endParaRPr lang="en-US" altLang="ko-KR" sz="3200" b="1" kern="0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8711B-8F39-4BC1-B361-BD70B3B4C3AD}"/>
              </a:ext>
            </a:extLst>
          </p:cNvPr>
          <p:cNvSpPr/>
          <p:nvPr/>
        </p:nvSpPr>
        <p:spPr>
          <a:xfrm>
            <a:off x="358691" y="282410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편성표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ABA8662-E415-4CD7-B4C2-EDE546C09B5A}"/>
              </a:ext>
            </a:extLst>
          </p:cNvPr>
          <p:cNvGrpSpPr/>
          <p:nvPr/>
        </p:nvGrpSpPr>
        <p:grpSpPr>
          <a:xfrm flipV="1">
            <a:off x="530067" y="2533123"/>
            <a:ext cx="1589059" cy="854081"/>
            <a:chOff x="2031517" y="2753557"/>
            <a:chExt cx="2846547" cy="144684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BA751BF-243E-4DE9-9BEA-13169ABD5B52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3356DD6-7574-4402-88E7-9567CB239830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3FB581D-5D32-4263-82CA-F7BD0701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1CF04A2-BBAC-4B00-A5D7-56984B0FB70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93150" y="2570635"/>
            <a:ext cx="290417" cy="30769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solidFill>
                <a:prstClr val="black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1B545-2442-4CA5-95A9-C1E742B7C87D}"/>
              </a:ext>
            </a:extLst>
          </p:cNvPr>
          <p:cNvSpPr txBox="1"/>
          <p:nvPr/>
        </p:nvSpPr>
        <p:spPr>
          <a:xfrm>
            <a:off x="3099264" y="1567704"/>
            <a:ext cx="8308685" cy="2356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◆ 발전방향</a:t>
            </a:r>
            <a:r>
              <a:rPr lang="en-US" altLang="ko-KR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idea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달의 잘 팔리는 상품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set,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해 동안 잘 팔린 상품 집합의 합집합으로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달의 편성 데이터셋을 구성함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편성데이터 셋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         +          +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조금 더 전체 매출의 최적화하는 방안으로 기대됨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B37D06-BC04-4DC6-B557-1B40CD53513F}"/>
              </a:ext>
            </a:extLst>
          </p:cNvPr>
          <p:cNvGrpSpPr/>
          <p:nvPr/>
        </p:nvGrpSpPr>
        <p:grpSpPr>
          <a:xfrm>
            <a:off x="2497556" y="4022895"/>
            <a:ext cx="9362790" cy="2534802"/>
            <a:chOff x="387450" y="4173379"/>
            <a:chExt cx="9362790" cy="253480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9F98D8-0F42-49E7-8DE4-404080EB259F}"/>
                </a:ext>
              </a:extLst>
            </p:cNvPr>
            <p:cNvSpPr txBox="1"/>
            <p:nvPr/>
          </p:nvSpPr>
          <p:spPr>
            <a:xfrm>
              <a:off x="4703666" y="5784851"/>
              <a:ext cx="5046574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B9BD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전체 </a:t>
              </a:r>
              <a:r>
                <a:rPr lang="en-US" altLang="ko-KR" dirty="0">
                  <a:solidFill>
                    <a:srgbClr val="5B9BD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Dataset</a:t>
              </a:r>
            </a:p>
            <a:p>
              <a:r>
                <a:rPr lang="ko-KR" altLang="en-US" dirty="0">
                  <a:solidFill>
                    <a:srgbClr val="FFC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항상 잘 팔리는 상품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전년도 기준 취급액이 항상 상위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30%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에 </a:t>
              </a:r>
              <a:r>
                <a:rPr lang="ko-KR" altLang="en-US" sz="11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드는경우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ko-KR" altLang="en-US" dirty="0">
                  <a:solidFill>
                    <a:srgbClr val="FF66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월별로 잘 팔리는</a:t>
              </a:r>
              <a:r>
                <a:rPr lang="en-US" altLang="ko-KR" dirty="0">
                  <a:solidFill>
                    <a:srgbClr val="FF66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FF66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상품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전년도 기준 월별 취급액이 높은 순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상위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70%)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0556C38-B754-4ABB-967A-55014349C880}"/>
                </a:ext>
              </a:extLst>
            </p:cNvPr>
            <p:cNvGrpSpPr/>
            <p:nvPr/>
          </p:nvGrpSpPr>
          <p:grpSpPr>
            <a:xfrm>
              <a:off x="387450" y="4173379"/>
              <a:ext cx="4165028" cy="2522696"/>
              <a:chOff x="387450" y="4173379"/>
              <a:chExt cx="4165028" cy="252269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15A4A56-144C-43A2-A450-9226B9EF35E6}"/>
                  </a:ext>
                </a:extLst>
              </p:cNvPr>
              <p:cNvSpPr/>
              <p:nvPr/>
            </p:nvSpPr>
            <p:spPr>
              <a:xfrm>
                <a:off x="387450" y="4173379"/>
                <a:ext cx="4165028" cy="25226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…..</a:t>
                </a:r>
                <a:endParaRPr lang="ko-KR" altLang="en-US" dirty="0"/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AC0072B2-D5AC-4812-BE95-644DF652EAF2}"/>
                  </a:ext>
                </a:extLst>
              </p:cNvPr>
              <p:cNvSpPr/>
              <p:nvPr/>
            </p:nvSpPr>
            <p:spPr>
              <a:xfrm>
                <a:off x="502222" y="4351801"/>
                <a:ext cx="631253" cy="1859286"/>
              </a:xfrm>
              <a:prstGeom prst="round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43F3339-32C8-463B-8FAB-210F9560C704}"/>
                  </a:ext>
                </a:extLst>
              </p:cNvPr>
              <p:cNvSpPr/>
              <p:nvPr/>
            </p:nvSpPr>
            <p:spPr>
              <a:xfrm>
                <a:off x="602676" y="4474711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2B67BFCA-493C-4A0F-9C4E-959EC6AAABD8}"/>
                  </a:ext>
                </a:extLst>
              </p:cNvPr>
              <p:cNvSpPr/>
              <p:nvPr/>
            </p:nvSpPr>
            <p:spPr>
              <a:xfrm>
                <a:off x="602676" y="4760461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D081C2B-1E22-446F-A21B-F0EA18DB6435}"/>
                  </a:ext>
                </a:extLst>
              </p:cNvPr>
              <p:cNvSpPr/>
              <p:nvPr/>
            </p:nvSpPr>
            <p:spPr>
              <a:xfrm>
                <a:off x="595218" y="5057095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ACD3F63E-D86D-4A28-8C8E-9F5E37F846D9}"/>
                  </a:ext>
                </a:extLst>
              </p:cNvPr>
              <p:cNvSpPr/>
              <p:nvPr/>
            </p:nvSpPr>
            <p:spPr>
              <a:xfrm>
                <a:off x="595218" y="5333320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4C0A750-9D3A-46C5-8A2E-07D5E8B55988}"/>
                  </a:ext>
                </a:extLst>
              </p:cNvPr>
              <p:cNvSpPr/>
              <p:nvPr/>
            </p:nvSpPr>
            <p:spPr>
              <a:xfrm>
                <a:off x="595218" y="5632233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6244ED32-01FC-4FDB-89BB-95D7EC1C5953}"/>
                  </a:ext>
                </a:extLst>
              </p:cNvPr>
              <p:cNvSpPr/>
              <p:nvPr/>
            </p:nvSpPr>
            <p:spPr>
              <a:xfrm>
                <a:off x="595218" y="5908458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97764F1-A24D-4DBC-A28E-72A270BC8B72}"/>
                  </a:ext>
                </a:extLst>
              </p:cNvPr>
              <p:cNvSpPr/>
              <p:nvPr/>
            </p:nvSpPr>
            <p:spPr>
              <a:xfrm>
                <a:off x="1235647" y="4351801"/>
                <a:ext cx="631253" cy="1859286"/>
              </a:xfrm>
              <a:prstGeom prst="round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3CC00FB-FC85-4A06-9BA0-B88B292C4978}"/>
                  </a:ext>
                </a:extLst>
              </p:cNvPr>
              <p:cNvSpPr/>
              <p:nvPr/>
            </p:nvSpPr>
            <p:spPr>
              <a:xfrm>
                <a:off x="1336101" y="4474711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705F117-5F47-4D4A-9399-7341E3F59E88}"/>
                  </a:ext>
                </a:extLst>
              </p:cNvPr>
              <p:cNvSpPr/>
              <p:nvPr/>
            </p:nvSpPr>
            <p:spPr>
              <a:xfrm>
                <a:off x="1336101" y="4760461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7CFA0FEC-153B-47BE-828D-F8F8F819830D}"/>
                  </a:ext>
                </a:extLst>
              </p:cNvPr>
              <p:cNvSpPr/>
              <p:nvPr/>
            </p:nvSpPr>
            <p:spPr>
              <a:xfrm>
                <a:off x="1328643" y="5057095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929043C6-B03F-487D-B854-A12705FCA701}"/>
                  </a:ext>
                </a:extLst>
              </p:cNvPr>
              <p:cNvSpPr/>
              <p:nvPr/>
            </p:nvSpPr>
            <p:spPr>
              <a:xfrm>
                <a:off x="1328643" y="5333320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334E0C13-5CE2-4954-91F6-A9F4A56FF8E5}"/>
                  </a:ext>
                </a:extLst>
              </p:cNvPr>
              <p:cNvSpPr/>
              <p:nvPr/>
            </p:nvSpPr>
            <p:spPr>
              <a:xfrm>
                <a:off x="1328643" y="5632233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D62994B-391A-48F6-9EDC-DAC21A39A413}"/>
                  </a:ext>
                </a:extLst>
              </p:cNvPr>
              <p:cNvSpPr/>
              <p:nvPr/>
            </p:nvSpPr>
            <p:spPr>
              <a:xfrm>
                <a:off x="1328643" y="5908458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68CF1DC5-196F-4C92-A0FD-60487AF104D6}"/>
                  </a:ext>
                </a:extLst>
              </p:cNvPr>
              <p:cNvSpPr/>
              <p:nvPr/>
            </p:nvSpPr>
            <p:spPr>
              <a:xfrm>
                <a:off x="3826447" y="4332751"/>
                <a:ext cx="631253" cy="1859286"/>
              </a:xfrm>
              <a:prstGeom prst="round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6F0EEF3C-E679-4C28-901D-25521EEB7A8A}"/>
                  </a:ext>
                </a:extLst>
              </p:cNvPr>
              <p:cNvSpPr/>
              <p:nvPr/>
            </p:nvSpPr>
            <p:spPr>
              <a:xfrm>
                <a:off x="3926901" y="4455661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76345624-B6B5-4B4F-AF4E-4BFC18B2AF19}"/>
                  </a:ext>
                </a:extLst>
              </p:cNvPr>
              <p:cNvSpPr/>
              <p:nvPr/>
            </p:nvSpPr>
            <p:spPr>
              <a:xfrm>
                <a:off x="3926901" y="4741411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5C547AD9-C877-4CA0-8B0A-AE90B59BF6A7}"/>
                  </a:ext>
                </a:extLst>
              </p:cNvPr>
              <p:cNvSpPr/>
              <p:nvPr/>
            </p:nvSpPr>
            <p:spPr>
              <a:xfrm>
                <a:off x="3919443" y="5038045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9482C371-C22A-44AC-8F0E-6814B256E51A}"/>
                  </a:ext>
                </a:extLst>
              </p:cNvPr>
              <p:cNvSpPr/>
              <p:nvPr/>
            </p:nvSpPr>
            <p:spPr>
              <a:xfrm>
                <a:off x="3919443" y="5314270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80E04F95-6DA6-4368-8613-A39350B37EB2}"/>
                  </a:ext>
                </a:extLst>
              </p:cNvPr>
              <p:cNvSpPr/>
              <p:nvPr/>
            </p:nvSpPr>
            <p:spPr>
              <a:xfrm>
                <a:off x="3919443" y="5613183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219B5EAB-DA96-4635-9709-7F3468A65965}"/>
                  </a:ext>
                </a:extLst>
              </p:cNvPr>
              <p:cNvSpPr/>
              <p:nvPr/>
            </p:nvSpPr>
            <p:spPr>
              <a:xfrm>
                <a:off x="3919443" y="5889408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E22156C1-ED4C-4204-A45E-834E5B7292EF}"/>
                  </a:ext>
                </a:extLst>
              </p:cNvPr>
              <p:cNvSpPr/>
              <p:nvPr/>
            </p:nvSpPr>
            <p:spPr>
              <a:xfrm>
                <a:off x="3083497" y="4323226"/>
                <a:ext cx="631253" cy="1859286"/>
              </a:xfrm>
              <a:prstGeom prst="round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E8053FE8-151A-4429-8C90-25B96B9415CC}"/>
                  </a:ext>
                </a:extLst>
              </p:cNvPr>
              <p:cNvSpPr/>
              <p:nvPr/>
            </p:nvSpPr>
            <p:spPr>
              <a:xfrm>
                <a:off x="3183951" y="4446136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EC6AD44-9DE6-4CB0-A8A2-56ACFE8AE77C}"/>
                  </a:ext>
                </a:extLst>
              </p:cNvPr>
              <p:cNvSpPr/>
              <p:nvPr/>
            </p:nvSpPr>
            <p:spPr>
              <a:xfrm>
                <a:off x="3183951" y="4731886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842B21C8-5FBB-4E99-9FAF-60E6E7F88AB0}"/>
                  </a:ext>
                </a:extLst>
              </p:cNvPr>
              <p:cNvSpPr/>
              <p:nvPr/>
            </p:nvSpPr>
            <p:spPr>
              <a:xfrm>
                <a:off x="3176493" y="5028520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E81173BC-4B46-460D-AAEA-6C9819AF5644}"/>
                  </a:ext>
                </a:extLst>
              </p:cNvPr>
              <p:cNvSpPr/>
              <p:nvPr/>
            </p:nvSpPr>
            <p:spPr>
              <a:xfrm>
                <a:off x="3176493" y="5304745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7F039E39-8CAA-4B8A-9377-7873213BEAB6}"/>
                  </a:ext>
                </a:extLst>
              </p:cNvPr>
              <p:cNvSpPr/>
              <p:nvPr/>
            </p:nvSpPr>
            <p:spPr>
              <a:xfrm>
                <a:off x="3176493" y="5603658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5C963645-7418-4973-8135-EE3A6A43CE57}"/>
                  </a:ext>
                </a:extLst>
              </p:cNvPr>
              <p:cNvSpPr/>
              <p:nvPr/>
            </p:nvSpPr>
            <p:spPr>
              <a:xfrm>
                <a:off x="3176493" y="5879883"/>
                <a:ext cx="445260" cy="18832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A74BC0-E737-4E02-A4BE-8745A7BC5B4C}"/>
                  </a:ext>
                </a:extLst>
              </p:cNvPr>
              <p:cNvSpPr txBox="1"/>
              <p:nvPr/>
            </p:nvSpPr>
            <p:spPr>
              <a:xfrm>
                <a:off x="554238" y="6272145"/>
                <a:ext cx="542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월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3487D8E-A69A-4524-A72D-D18ED3AAEA7B}"/>
                  </a:ext>
                </a:extLst>
              </p:cNvPr>
              <p:cNvSpPr txBox="1"/>
              <p:nvPr/>
            </p:nvSpPr>
            <p:spPr>
              <a:xfrm>
                <a:off x="1263162" y="624651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월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FA58D6-A38E-4E23-A8DB-E0A08F227448}"/>
                  </a:ext>
                </a:extLst>
              </p:cNvPr>
              <p:cNvSpPr txBox="1"/>
              <p:nvPr/>
            </p:nvSpPr>
            <p:spPr>
              <a:xfrm>
                <a:off x="3001065" y="6246516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11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월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6E13A11-7239-403E-9E27-000EA3494E9E}"/>
                  </a:ext>
                </a:extLst>
              </p:cNvPr>
              <p:cNvSpPr txBox="1"/>
              <p:nvPr/>
            </p:nvSpPr>
            <p:spPr>
              <a:xfrm>
                <a:off x="3770849" y="6268048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12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월</a:t>
                </a:r>
              </a:p>
            </p:txBody>
          </p: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F02C7CC-C4D9-4590-9E7E-F32CF926A79E}"/>
                </a:ext>
              </a:extLst>
            </p:cNvPr>
            <p:cNvSpPr/>
            <p:nvPr/>
          </p:nvSpPr>
          <p:spPr>
            <a:xfrm>
              <a:off x="392372" y="4310450"/>
              <a:ext cx="4236532" cy="669015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2423FE-577D-49EB-8F1B-CAA4E38FAE9B}"/>
              </a:ext>
            </a:extLst>
          </p:cNvPr>
          <p:cNvGrpSpPr/>
          <p:nvPr/>
        </p:nvGrpSpPr>
        <p:grpSpPr>
          <a:xfrm>
            <a:off x="5376728" y="3160066"/>
            <a:ext cx="1194386" cy="188330"/>
            <a:chOff x="6811842" y="2476469"/>
            <a:chExt cx="1194386" cy="18833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CE99F1D9-5ED6-4884-A7CA-AB0D69DB1BA7}"/>
                </a:ext>
              </a:extLst>
            </p:cNvPr>
            <p:cNvSpPr/>
            <p:nvPr/>
          </p:nvSpPr>
          <p:spPr>
            <a:xfrm>
              <a:off x="6811842" y="2476470"/>
              <a:ext cx="445260" cy="188329"/>
            </a:xfrm>
            <a:prstGeom prst="round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D12CFFC9-B016-4297-B075-1B78ED4CAFCC}"/>
                </a:ext>
              </a:extLst>
            </p:cNvPr>
            <p:cNvSpPr/>
            <p:nvPr/>
          </p:nvSpPr>
          <p:spPr>
            <a:xfrm>
              <a:off x="7560968" y="2476469"/>
              <a:ext cx="445260" cy="188329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9A1FA69-C7B7-4FCB-86A0-62AEE55D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04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4800124" y="1993129"/>
            <a:ext cx="2476464" cy="2476464"/>
          </a:xfrm>
          <a:prstGeom prst="ellipse">
            <a:avLst/>
          </a:prstGeom>
          <a:solidFill>
            <a:srgbClr val="628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  <a:latin typeface="Segoe Script" panose="030B0504020000000003" pitchFamily="66" charset="0"/>
              </a:rPr>
              <a:t>Thank</a:t>
            </a:r>
            <a:r>
              <a:rPr lang="ko-KR" altLang="en-US" sz="2000" b="1" dirty="0">
                <a:solidFill>
                  <a:prstClr val="white"/>
                </a:solidFill>
                <a:latin typeface="Segoe Script" panose="030B0504020000000003" pitchFamily="66" charset="0"/>
              </a:rPr>
              <a:t> </a:t>
            </a:r>
            <a:r>
              <a:rPr lang="en-US" altLang="ko-KR" sz="2000" b="1" dirty="0">
                <a:solidFill>
                  <a:prstClr val="white"/>
                </a:solidFill>
                <a:latin typeface="Segoe Script" panose="030B0504020000000003" pitchFamily="66" charset="0"/>
              </a:rPr>
              <a:t>you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079668-0A88-4E6D-9EF7-B45BBB12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27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및 데이터의 이해 </a:t>
            </a:r>
            <a:endParaRPr lang="en-US" altLang="ko-KR" sz="32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538626" y="2434712"/>
            <a:ext cx="1586202" cy="854080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81540" y="290276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데이터의 이해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237046" y="259140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AEA7F4-213D-45FD-9685-D54BD292A619}"/>
              </a:ext>
            </a:extLst>
          </p:cNvPr>
          <p:cNvSpPr/>
          <p:nvPr/>
        </p:nvSpPr>
        <p:spPr>
          <a:xfrm>
            <a:off x="2420629" y="1298842"/>
            <a:ext cx="9165771" cy="129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시간대별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요일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주문량 분포    </a:t>
            </a:r>
            <a:r>
              <a:rPr lang="en-US" altLang="ko-KR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토요일과 일요일에 주문량이 높음</a:t>
            </a:r>
            <a:r>
              <a:rPr lang="en-US" altLang="ko-KR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9CB91F-4DA5-4109-B406-4D1A656D3024}"/>
              </a:ext>
            </a:extLst>
          </p:cNvPr>
          <p:cNvSpPr/>
          <p:nvPr/>
        </p:nvSpPr>
        <p:spPr>
          <a:xfrm>
            <a:off x="2047875" y="1287234"/>
            <a:ext cx="1800225" cy="983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82F970-6469-43F8-8158-8130F36FE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46" y="2798285"/>
            <a:ext cx="8258079" cy="38015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5CB86B-FD62-4EF1-B852-E1D557C20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939B4F-DA10-4EAF-8818-4DF40BC2C4A1}"/>
              </a:ext>
            </a:extLst>
          </p:cNvPr>
          <p:cNvSpPr txBox="1"/>
          <p:nvPr/>
        </p:nvSpPr>
        <p:spPr>
          <a:xfrm>
            <a:off x="5147214" y="4037823"/>
            <a:ext cx="9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Saturday</a:t>
            </a:r>
            <a:endParaRPr lang="ko-KR" altLang="en-US" sz="1400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3D840-CB26-4F71-862A-7C872A2191FC}"/>
              </a:ext>
            </a:extLst>
          </p:cNvPr>
          <p:cNvSpPr txBox="1"/>
          <p:nvPr/>
        </p:nvSpPr>
        <p:spPr>
          <a:xfrm>
            <a:off x="6459056" y="447214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Sunday</a:t>
            </a:r>
            <a:endParaRPr lang="ko-KR" altLang="en-US" sz="1400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EFB26E-04CB-46E8-A64F-383239B6B3B2}"/>
              </a:ext>
            </a:extLst>
          </p:cNvPr>
          <p:cNvSpPr/>
          <p:nvPr/>
        </p:nvSpPr>
        <p:spPr>
          <a:xfrm>
            <a:off x="5477071" y="4378113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2FACD6-E33E-4FDC-B507-7E67F9F4E1AB}"/>
              </a:ext>
            </a:extLst>
          </p:cNvPr>
          <p:cNvSpPr/>
          <p:nvPr/>
        </p:nvSpPr>
        <p:spPr>
          <a:xfrm>
            <a:off x="6637177" y="4852955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07C697-44FC-4A44-BD6B-26C0626C079C}"/>
              </a:ext>
            </a:extLst>
          </p:cNvPr>
          <p:cNvSpPr txBox="1"/>
          <p:nvPr/>
        </p:nvSpPr>
        <p:spPr>
          <a:xfrm>
            <a:off x="2878566" y="5361691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Friday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3E897-DEFB-458D-A175-88470B1E7E02}"/>
              </a:ext>
            </a:extLst>
          </p:cNvPr>
          <p:cNvSpPr txBox="1"/>
          <p:nvPr/>
        </p:nvSpPr>
        <p:spPr>
          <a:xfrm>
            <a:off x="4062322" y="4834944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Monday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57CB54B-7373-4D23-A632-70CD0C32D388}"/>
              </a:ext>
            </a:extLst>
          </p:cNvPr>
          <p:cNvSpPr/>
          <p:nvPr/>
        </p:nvSpPr>
        <p:spPr>
          <a:xfrm>
            <a:off x="3208423" y="5701981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A2F90EF-7E50-48F9-916A-EAEE27D8E561}"/>
              </a:ext>
            </a:extLst>
          </p:cNvPr>
          <p:cNvSpPr/>
          <p:nvPr/>
        </p:nvSpPr>
        <p:spPr>
          <a:xfrm>
            <a:off x="4352412" y="5206421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9B2652-BBF8-45DB-9D40-A301A705D8EA}"/>
              </a:ext>
            </a:extLst>
          </p:cNvPr>
          <p:cNvSpPr txBox="1"/>
          <p:nvPr/>
        </p:nvSpPr>
        <p:spPr>
          <a:xfrm>
            <a:off x="8602985" y="4831594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Tuesday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358F65-E4BA-44E3-AA92-992E0DFE2005}"/>
              </a:ext>
            </a:extLst>
          </p:cNvPr>
          <p:cNvSpPr txBox="1"/>
          <p:nvPr/>
        </p:nvSpPr>
        <p:spPr>
          <a:xfrm>
            <a:off x="9811554" y="5207802"/>
            <a:ext cx="1161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Wednesday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FC7537E-F924-4D8B-BDA3-73A534E087B5}"/>
              </a:ext>
            </a:extLst>
          </p:cNvPr>
          <p:cNvSpPr/>
          <p:nvPr/>
        </p:nvSpPr>
        <p:spPr>
          <a:xfrm>
            <a:off x="8932842" y="5171884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08CE57D-F1A2-4D62-A148-22E63D75D176}"/>
              </a:ext>
            </a:extLst>
          </p:cNvPr>
          <p:cNvSpPr/>
          <p:nvPr/>
        </p:nvSpPr>
        <p:spPr>
          <a:xfrm>
            <a:off x="10092948" y="5590740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60F4DB-DE62-4AED-BCB2-749828027E65}"/>
              </a:ext>
            </a:extLst>
          </p:cNvPr>
          <p:cNvSpPr txBox="1"/>
          <p:nvPr/>
        </p:nvSpPr>
        <p:spPr>
          <a:xfrm>
            <a:off x="7395660" y="4871690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Thursday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02E6315-B077-436E-B294-F7928410A9A0}"/>
              </a:ext>
            </a:extLst>
          </p:cNvPr>
          <p:cNvSpPr/>
          <p:nvPr/>
        </p:nvSpPr>
        <p:spPr>
          <a:xfrm>
            <a:off x="7818001" y="5254555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FB6141-BBD0-4C8B-9F58-2C2BE6DB5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및 데이터의 이해</a:t>
            </a:r>
            <a:endParaRPr lang="en-US" altLang="ko-KR" sz="32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538626" y="2434712"/>
            <a:ext cx="1586202" cy="854080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81540" y="290276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데이터의 이해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237046" y="259140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AEA7F4-213D-45FD-9685-D54BD292A619}"/>
              </a:ext>
            </a:extLst>
          </p:cNvPr>
          <p:cNvSpPr/>
          <p:nvPr/>
        </p:nvSpPr>
        <p:spPr>
          <a:xfrm>
            <a:off x="2420629" y="1298842"/>
            <a:ext cx="9165771" cy="129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시간대별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요일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주문량 분포    </a:t>
            </a:r>
            <a:r>
              <a:rPr lang="en-US" altLang="ko-KR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토요일과 일요일에 주문량이 높음</a:t>
            </a:r>
            <a:r>
              <a:rPr lang="en-US" altLang="ko-KR" u="sng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u="sng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9CB91F-4DA5-4109-B406-4D1A656D3024}"/>
              </a:ext>
            </a:extLst>
          </p:cNvPr>
          <p:cNvSpPr/>
          <p:nvPr/>
        </p:nvSpPr>
        <p:spPr>
          <a:xfrm>
            <a:off x="2047875" y="1287234"/>
            <a:ext cx="1800225" cy="983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5CB86B-FD62-4EF1-B852-E1D557C20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93080F3-7D3C-4037-8C5F-9D54B3042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46" y="2719025"/>
            <a:ext cx="8969517" cy="40999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E2C00B-0D34-4B43-B5A6-C09544DDE60E}"/>
              </a:ext>
            </a:extLst>
          </p:cNvPr>
          <p:cNvSpPr txBox="1"/>
          <p:nvPr/>
        </p:nvSpPr>
        <p:spPr>
          <a:xfrm>
            <a:off x="7809878" y="4449038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AD4A8-7207-42A6-8F43-E7C1C3F0E3CC}"/>
              </a:ext>
            </a:extLst>
          </p:cNvPr>
          <p:cNvSpPr txBox="1"/>
          <p:nvPr/>
        </p:nvSpPr>
        <p:spPr>
          <a:xfrm>
            <a:off x="10324922" y="3932784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617B5F4-DE08-4D0B-83A4-625841F3B67A}"/>
              </a:ext>
            </a:extLst>
          </p:cNvPr>
          <p:cNvSpPr/>
          <p:nvPr/>
        </p:nvSpPr>
        <p:spPr>
          <a:xfrm>
            <a:off x="7971785" y="4789328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8D51B81-2088-4CD4-82C6-5C639498607E}"/>
              </a:ext>
            </a:extLst>
          </p:cNvPr>
          <p:cNvSpPr/>
          <p:nvPr/>
        </p:nvSpPr>
        <p:spPr>
          <a:xfrm>
            <a:off x="10606316" y="4315722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E6C7E6-6BD1-4A69-B19C-7F8B9FBB614A}"/>
              </a:ext>
            </a:extLst>
          </p:cNvPr>
          <p:cNvSpPr txBox="1"/>
          <p:nvPr/>
        </p:nvSpPr>
        <p:spPr>
          <a:xfrm>
            <a:off x="9656228" y="4131839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879BFEE-6BD9-4052-9876-C357872BD95C}"/>
              </a:ext>
            </a:extLst>
          </p:cNvPr>
          <p:cNvSpPr/>
          <p:nvPr/>
        </p:nvSpPr>
        <p:spPr>
          <a:xfrm>
            <a:off x="9937622" y="4514777"/>
            <a:ext cx="158620" cy="1670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1CFC94-A1CC-49E3-87FD-8468457D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44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및 데이터의 이해</a:t>
            </a:r>
            <a:endParaRPr lang="en-US" altLang="ko-KR" sz="32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538626" y="2434712"/>
            <a:ext cx="1586202" cy="854080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81540" y="290276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데이터의 이해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237046" y="259140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AEA7F4-213D-45FD-9685-D54BD292A619}"/>
              </a:ext>
            </a:extLst>
          </p:cNvPr>
          <p:cNvSpPr/>
          <p:nvPr/>
        </p:nvSpPr>
        <p:spPr>
          <a:xfrm>
            <a:off x="2420629" y="1298846"/>
            <a:ext cx="9165771" cy="254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시청률 데이터</a:t>
            </a:r>
            <a:endParaRPr lang="en-US" altLang="ko-KR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2020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월은 시청률 정보가 없음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2019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월 요일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시간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분 별 시청률의 평균을 이용하여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2020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월 시청률 정보를 만들어 줌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9CB91F-4DA5-4109-B406-4D1A656D3024}"/>
              </a:ext>
            </a:extLst>
          </p:cNvPr>
          <p:cNvSpPr/>
          <p:nvPr/>
        </p:nvSpPr>
        <p:spPr>
          <a:xfrm>
            <a:off x="2124829" y="1270000"/>
            <a:ext cx="1800225" cy="983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5CB86B-FD62-4EF1-B852-E1D557C20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ACCEAD-A178-4A74-9EDE-524C7EFF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250" y="3523222"/>
            <a:ext cx="8076310" cy="2711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902001-37FA-4181-B812-B765B913FC61}"/>
              </a:ext>
            </a:extLst>
          </p:cNvPr>
          <p:cNvSpPr/>
          <p:nvPr/>
        </p:nvSpPr>
        <p:spPr>
          <a:xfrm>
            <a:off x="8759506" y="6155475"/>
            <a:ext cx="1980029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400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2019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시청률 분포</a:t>
            </a:r>
            <a:endParaRPr lang="en-US" altLang="ko-KR" sz="1400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47121-CB19-4BDA-B5B4-23DD1966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9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 및 데이터의 이해 </a:t>
            </a:r>
            <a:endParaRPr lang="en-US" altLang="ko-KR" sz="32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538626" y="2434712"/>
            <a:ext cx="1586202" cy="854080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381540" y="2902761"/>
            <a:ext cx="199890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데이터의 이해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237046" y="259140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AEA7F4-213D-45FD-9685-D54BD292A619}"/>
              </a:ext>
            </a:extLst>
          </p:cNvPr>
          <p:cNvSpPr/>
          <p:nvPr/>
        </p:nvSpPr>
        <p:spPr>
          <a:xfrm>
            <a:off x="2420629" y="1298846"/>
            <a:ext cx="9165771" cy="254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시청률 데이터</a:t>
            </a:r>
            <a:endParaRPr lang="en-US" altLang="ko-KR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2020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월은 시청률 정보가 없음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2019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월 요일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시간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분 별 시청률의 평균을 이용하여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2020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년 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6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월 시청률 정보를 만들어 줌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.</a:t>
            </a:r>
            <a:r>
              <a:rPr lang="ko-KR" altLang="en-US" b="1" dirty="0">
                <a:solidFill>
                  <a:sysClr val="windowText" lastClr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ko-KR" altLang="en-US" b="1" dirty="0">
              <a:solidFill>
                <a:sysClr val="windowText" lastClr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9CB91F-4DA5-4109-B406-4D1A656D3024}"/>
              </a:ext>
            </a:extLst>
          </p:cNvPr>
          <p:cNvSpPr/>
          <p:nvPr/>
        </p:nvSpPr>
        <p:spPr>
          <a:xfrm>
            <a:off x="2124829" y="1270000"/>
            <a:ext cx="1800225" cy="983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5CB86B-FD62-4EF1-B852-E1D557C20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581" r="98065">
                        <a14:foregroundMark x1="8065" y1="48182" x2="8065" y2="48182"/>
                        <a14:foregroundMark x1="14194" y1="35455" x2="14194" y2="35455"/>
                        <a14:foregroundMark x1="2903" y1="32727" x2="2903" y2="32727"/>
                        <a14:foregroundMark x1="38387" y1="43636" x2="37097" y2="40000"/>
                        <a14:foregroundMark x1="47742" y1="55455" x2="47742" y2="55455"/>
                        <a14:foregroundMark x1="48065" y1="55455" x2="48065" y2="57273"/>
                        <a14:foregroundMark x1="49355" y1="58182" x2="49355" y2="58182"/>
                        <a14:foregroundMark x1="47097" y1="31818" x2="47097" y2="31818"/>
                        <a14:foregroundMark x1="47097" y1="40000" x2="47097" y2="40000"/>
                        <a14:foregroundMark x1="52581" y1="42727" x2="52581" y2="42727"/>
                        <a14:foregroundMark x1="65806" y1="47273" x2="65806" y2="47273"/>
                        <a14:foregroundMark x1="80968" y1="44545" x2="80968" y2="44545"/>
                        <a14:foregroundMark x1="94194" y1="24545" x2="94194" y2="24545"/>
                        <a14:foregroundMark x1="98065" y1="24545" x2="98065" y2="24545"/>
                        <a14:foregroundMark x1="12258" y1="58182" x2="12258" y2="58182"/>
                        <a14:foregroundMark x1="28710" y1="58182" x2="28710" y2="58182"/>
                        <a14:foregroundMark x1="29032" y1="62727" x2="29032" y2="6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22" y="2052382"/>
            <a:ext cx="919342" cy="326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B3E42D-5F03-4CD4-967D-C70305436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4"/>
          <a:stretch/>
        </p:blipFill>
        <p:spPr>
          <a:xfrm>
            <a:off x="2853694" y="3667655"/>
            <a:ext cx="7751757" cy="291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BFA9E7-86CB-49A9-95E8-B21DF80BC92F}"/>
              </a:ext>
            </a:extLst>
          </p:cNvPr>
          <p:cNvSpPr txBox="1"/>
          <p:nvPr/>
        </p:nvSpPr>
        <p:spPr>
          <a:xfrm>
            <a:off x="5393094" y="4160570"/>
            <a:ext cx="3181180" cy="5847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시청률 데이터에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취함으로써</a:t>
            </a:r>
            <a:endParaRPr lang="en-US" altLang="ko-KR" sz="16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편향되지 않은 데이터를 얻음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D069EDC-2B48-4FB4-9980-80B6FC4AAAF4}"/>
              </a:ext>
            </a:extLst>
          </p:cNvPr>
          <p:cNvSpPr/>
          <p:nvPr/>
        </p:nvSpPr>
        <p:spPr>
          <a:xfrm>
            <a:off x="6258375" y="4999148"/>
            <a:ext cx="1240971" cy="307899"/>
          </a:xfrm>
          <a:prstGeom prst="rightArrow">
            <a:avLst>
              <a:gd name="adj1" fmla="val 50000"/>
              <a:gd name="adj2" fmla="val 80304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BC57E4-10D0-4229-8BB1-1477C5A7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841213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2616</Words>
  <Application>Microsoft Office PowerPoint</Application>
  <PresentationFormat>와이드스크린</PresentationFormat>
  <Paragraphs>542</Paragraphs>
  <Slides>56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6" baseType="lpstr">
      <vt:lpstr>나눔스퀘어 Bold</vt:lpstr>
      <vt:lpstr>나눔스퀘어 ExtraBold</vt:lpstr>
      <vt:lpstr>나눔스퀘어라운드 Bold</vt:lpstr>
      <vt:lpstr>나눔스퀘어라운드 ExtraBold</vt:lpstr>
      <vt:lpstr>맑은 고딕</vt:lpstr>
      <vt:lpstr>Arial</vt:lpstr>
      <vt:lpstr>Courier New</vt:lpstr>
      <vt:lpstr>Segoe Script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Kim MiSung</cp:lastModifiedBy>
  <cp:revision>100</cp:revision>
  <dcterms:created xsi:type="dcterms:W3CDTF">2020-07-24T02:29:32Z</dcterms:created>
  <dcterms:modified xsi:type="dcterms:W3CDTF">2020-09-27T13:00:30Z</dcterms:modified>
</cp:coreProperties>
</file>